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Raleway"/>
      <p:regular r:id="rId50"/>
      <p:bold r:id="rId51"/>
      <p:italic r:id="rId52"/>
      <p:boldItalic r:id="rId53"/>
    </p:embeddedFont>
    <p:embeddedFont>
      <p:font typeface="Roboto"/>
      <p:regular r:id="rId54"/>
      <p:bold r:id="rId55"/>
      <p:italic r:id="rId56"/>
      <p:boldItalic r:id="rId57"/>
    </p:embeddedFont>
    <p:embeddedFont>
      <p:font typeface="Poppins"/>
      <p:regular r:id="rId58"/>
      <p:bold r:id="rId59"/>
      <p:italic r:id="rId60"/>
      <p:boldItalic r:id="rId61"/>
    </p:embeddedFont>
    <p:embeddedFont>
      <p:font typeface="Anaheim"/>
      <p:regular r:id="rId62"/>
      <p:bold r:id="rId63"/>
    </p:embeddedFont>
    <p:embeddedFont>
      <p:font typeface="Poppins Black"/>
      <p:bold r:id="rId64"/>
      <p:boldItalic r:id="rId65"/>
    </p:embeddedFont>
    <p:embeddedFont>
      <p:font typeface="Roboto Mono"/>
      <p:regular r:id="rId66"/>
      <p:bold r:id="rId67"/>
      <p:italic r:id="rId68"/>
      <p:boldItalic r:id="rId69"/>
    </p:embeddedFont>
    <p:embeddedFont>
      <p:font typeface="Barlow"/>
      <p:regular r:id="rId70"/>
      <p:bold r:id="rId71"/>
      <p:italic r:id="rId72"/>
      <p:boldItalic r:id="rId73"/>
    </p:embeddedFont>
    <p:embeddedFont>
      <p:font typeface="Poppins ExtraBold"/>
      <p:bold r:id="rId74"/>
      <p:boldItalic r:id="rId75"/>
    </p:embeddedFont>
    <p:embeddedFont>
      <p:font typeface="Barlow Black"/>
      <p:bold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Wen Zh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rlow-boldItalic.fntdata"/><Relationship Id="rId72" Type="http://schemas.openxmlformats.org/officeDocument/2006/relationships/font" Target="fonts/Barlow-italic.fntdata"/><Relationship Id="rId31" Type="http://schemas.openxmlformats.org/officeDocument/2006/relationships/slide" Target="slides/slide25.xml"/><Relationship Id="rId75" Type="http://schemas.openxmlformats.org/officeDocument/2006/relationships/font" Target="fonts/PoppinsExtraBold-boldItalic.fntdata"/><Relationship Id="rId30" Type="http://schemas.openxmlformats.org/officeDocument/2006/relationships/slide" Target="slides/slide24.xml"/><Relationship Id="rId74" Type="http://schemas.openxmlformats.org/officeDocument/2006/relationships/font" Target="fonts/PoppinsExtraBold-bold.fntdata"/><Relationship Id="rId33" Type="http://schemas.openxmlformats.org/officeDocument/2006/relationships/slide" Target="slides/slide27.xml"/><Relationship Id="rId77" Type="http://schemas.openxmlformats.org/officeDocument/2006/relationships/font" Target="fonts/BarlowBlack-boldItalic.fntdata"/><Relationship Id="rId32" Type="http://schemas.openxmlformats.org/officeDocument/2006/relationships/slide" Target="slides/slide26.xml"/><Relationship Id="rId76" Type="http://schemas.openxmlformats.org/officeDocument/2006/relationships/font" Target="fonts/BarlowBlack-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Barlow-bold.fntdata"/><Relationship Id="rId70" Type="http://schemas.openxmlformats.org/officeDocument/2006/relationships/font" Target="fonts/Barlow-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naheim-regular.fntdata"/><Relationship Id="rId61" Type="http://schemas.openxmlformats.org/officeDocument/2006/relationships/font" Target="fonts/Poppins-boldItalic.fntdata"/><Relationship Id="rId20" Type="http://schemas.openxmlformats.org/officeDocument/2006/relationships/slide" Target="slides/slide14.xml"/><Relationship Id="rId64" Type="http://schemas.openxmlformats.org/officeDocument/2006/relationships/font" Target="fonts/PoppinsBlack-bold.fntdata"/><Relationship Id="rId63" Type="http://schemas.openxmlformats.org/officeDocument/2006/relationships/font" Target="fonts/Anaheim-bold.fntdata"/><Relationship Id="rId22" Type="http://schemas.openxmlformats.org/officeDocument/2006/relationships/slide" Target="slides/slide16.xml"/><Relationship Id="rId66" Type="http://schemas.openxmlformats.org/officeDocument/2006/relationships/font" Target="fonts/RobotoMono-regular.fntdata"/><Relationship Id="rId21" Type="http://schemas.openxmlformats.org/officeDocument/2006/relationships/slide" Target="slides/slide15.xml"/><Relationship Id="rId65" Type="http://schemas.openxmlformats.org/officeDocument/2006/relationships/font" Target="fonts/PoppinsBlack-boldItalic.fntdata"/><Relationship Id="rId24" Type="http://schemas.openxmlformats.org/officeDocument/2006/relationships/slide" Target="slides/slide18.xml"/><Relationship Id="rId68" Type="http://schemas.openxmlformats.org/officeDocument/2006/relationships/font" Target="fonts/RobotoMono-italic.fntdata"/><Relationship Id="rId23" Type="http://schemas.openxmlformats.org/officeDocument/2006/relationships/slide" Target="slides/slide17.xml"/><Relationship Id="rId67" Type="http://schemas.openxmlformats.org/officeDocument/2006/relationships/font" Target="fonts/RobotoMono-bold.fntdata"/><Relationship Id="rId60" Type="http://schemas.openxmlformats.org/officeDocument/2006/relationships/font" Target="fonts/Poppins-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Poppins-bold.fntdata"/><Relationship Id="rId14" Type="http://schemas.openxmlformats.org/officeDocument/2006/relationships/slide" Target="slides/slide8.xml"/><Relationship Id="rId58" Type="http://schemas.openxmlformats.org/officeDocument/2006/relationships/font" Target="fonts/Poppi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9T04:35:17.425">
    <p:pos x="1313" y="985"/>
    <p:text>Wen</p:text>
  </p:cm>
  <p:cm authorId="0" idx="2" dt="2024-12-09T04:35:17.425">
    <p:pos x="1313" y="985"/>
    <p:text>Finish Target part in 4 min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12-02T23:54:06.429">
    <p:pos x="6000" y="0"/>
    <p:text>Discuss based on Behavioral Score Distribution and Distribution by Score Range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12-03T00:07:50.357">
    <p:pos x="2105" y="2150"/>
    <p:text>talk based on Diet Pattern Distribution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12-09T04:17:24.745">
    <p:pos x="271" y="280"/>
    <p:text>Wen</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12-03T00:53:35.145">
    <p:pos x="288" y="861"/>
    <p:text>self-care score is weighted (0.7) because it directly impacts diabetes management and health outcomes
nutrition score has a more supportive role and therefore receives a lower weight (0.3)</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12-09T04:17:35.039">
    <p:pos x="453" y="280"/>
    <p:text>Wen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A0XUBzh90gztE7UvLgn922T-F6Dkm58nA5nr_fdu_go/edit?gid=363040344#gid=363040344"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dc.gov/diabetes/prevention-type-2/index.html" TargetMode="External"/><Relationship Id="rId3" Type="http://schemas.openxmlformats.org/officeDocument/2006/relationships/hyperlink" Target="https://www.cdc.gov/diabetes/about/index.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Reina</a:t>
            </a:r>
            <a:endParaRPr/>
          </a:p>
          <a:p>
            <a:pPr indent="0" lvl="0" marL="0" rtl="0" algn="l">
              <a:spcBef>
                <a:spcPts val="0"/>
              </a:spcBef>
              <a:spcAft>
                <a:spcPts val="0"/>
              </a:spcAft>
              <a:buNone/>
            </a:pPr>
            <a:r>
              <a:rPr lang="en"/>
              <a:t>Hello everyone, We are thrilled to present our Project 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1b80b5ee6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1b80b5ee6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 (30 sec)</a:t>
            </a:r>
            <a:endParaRPr sz="1450">
              <a:solidFill>
                <a:srgbClr val="0E0E0E"/>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For our data selection process for our study. ​ We utilized the National Health &amp; Nutrition Examination Survey (NHANES), from the CDC which has been ongoing since 1999 and provides a nationally representative sample of around 5,000 individuals each year. This survey includes demographic, socioeconomic, dietary, and health-related questions, along with medical, dental, and physiological measurements. ​ We also used the Harmonized NHANES data, which combines data from 1988 to 2018, ensuring consistency across three decades. ​ </a:t>
            </a:r>
            <a:r>
              <a:rPr lang="en" sz="1200">
                <a:solidFill>
                  <a:srgbClr val="252525"/>
                </a:solidFill>
                <a:highlight>
                  <a:srgbClr val="F8F8F8"/>
                </a:highlight>
              </a:rPr>
              <a:t>totaling 135,310 participants and 5,078 variables</a:t>
            </a:r>
            <a:endParaRPr sz="1200">
              <a:solidFill>
                <a:srgbClr val="252525"/>
              </a:solidFill>
              <a:highlight>
                <a:srgbClr val="F8F8F8"/>
              </a:highlight>
            </a:endParaRPr>
          </a:p>
          <a:p>
            <a:pPr indent="0" lvl="0" marL="0" rtl="0" algn="l">
              <a:lnSpc>
                <a:spcPct val="115000"/>
              </a:lnSpc>
              <a:spcBef>
                <a:spcPts val="0"/>
              </a:spcBef>
              <a:spcAft>
                <a:spcPts val="0"/>
              </a:spcAft>
              <a:buNone/>
            </a:pPr>
            <a:r>
              <a:t/>
            </a:r>
            <a:endParaRPr sz="1200">
              <a:solidFill>
                <a:srgbClr val="252525"/>
              </a:solidFill>
              <a:highlight>
                <a:srgbClr val="F8F8F8"/>
              </a:highlight>
            </a:endParaRPr>
          </a:p>
          <a:p>
            <a:pPr indent="-317500" lvl="0" marL="317500" rtl="0" algn="l">
              <a:lnSpc>
                <a:spcPct val="115000"/>
              </a:lnSpc>
              <a:spcBef>
                <a:spcPts val="900"/>
              </a:spcBef>
              <a:spcAft>
                <a:spcPts val="0"/>
              </a:spcAft>
              <a:buNone/>
            </a:pPr>
            <a:r>
              <a:rPr lang="en" sz="1450">
                <a:solidFill>
                  <a:srgbClr val="0E0E0E"/>
                </a:solidFill>
              </a:rPr>
              <a:t>•	The multiple datasets were categorized  and separated into demographics, dietary data, physiological measures, occupational details, questionnaire responses, medication use, mortality, survey weights, and environmental exposure biomarkers.</a:t>
            </a:r>
            <a:endParaRPr sz="1200">
              <a:solidFill>
                <a:srgbClr val="252525"/>
              </a:solidFill>
              <a:highlight>
                <a:srgbClr val="F8F8F8"/>
              </a:highlight>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Next slide</a:t>
            </a:r>
            <a:endParaRPr sz="12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1ee74fa88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1ee74fa88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 (30sec)</a:t>
            </a:r>
            <a:endParaRPr/>
          </a:p>
          <a:p>
            <a:pPr indent="0" lvl="0" marL="0" rtl="0" algn="l">
              <a:spcBef>
                <a:spcPts val="0"/>
              </a:spcBef>
              <a:spcAft>
                <a:spcPts val="0"/>
              </a:spcAft>
              <a:buNone/>
            </a:pPr>
            <a:r>
              <a:rPr lang="en"/>
              <a:t>As you can see here </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We examined the data dictionary provided by Nguyen et al. ​ to identify relevant variables and their missingness. ​ For our analysis, we narrowed down the original 10 datasets to selected few focusing on  demographics, dietary habits, medications, occupation, and questionnaires, excluding mortality data."</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1ee74fa88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1ee74fa88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Shirley (~17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our examination of the available data, we narrowed down the datasets we wanted to work with to the 6 listed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worked through the data cleaning, we also created and updated our own data dictionary to track important information about each selected feature. This helped with managing the data throughout the cleaning and modeling processes.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1b80b5ee6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1b80b5ee6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1b80b5ee6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1b80b5ee6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Shirley (~16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t>
            </a:r>
            <a:r>
              <a:rPr lang="en"/>
              <a:t>mentioned</a:t>
            </a:r>
            <a:r>
              <a:rPr lang="en"/>
              <a:t> earlier, one of the first things we did was examine and drop features that had a high level of missingness (&gt; 85%) utilizing a custom “examine_missing” function.</a:t>
            </a:r>
            <a:endParaRPr/>
          </a:p>
          <a:p>
            <a:pPr indent="0" lvl="0" marL="0" rtl="0" algn="l">
              <a:spcBef>
                <a:spcPts val="0"/>
              </a:spcBef>
              <a:spcAft>
                <a:spcPts val="0"/>
              </a:spcAft>
              <a:buNone/>
            </a:pPr>
            <a:r>
              <a:rPr lang="en"/>
              <a:t>We then selected columns from each dataset based on what we felt were potentially good predictors for risk of detachment from self care.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1b80b5ee6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1b80b5ee6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Shirley (~12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imported the selected features from each dataset and merged everything into one dataframe for further cleaning and feature engineering. This was done on two variables representing the release cycle (or survey year) and the subject ID.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1b80b5ee6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1b80b5ee6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Shirley (~17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merging, we identified questions with “Don’t Know” or “Refuse to answer” -type responses, which were selected and replaced with NA.</a:t>
            </a:r>
            <a:endParaRPr/>
          </a:p>
          <a:p>
            <a:pPr indent="0" lvl="0" marL="0" rtl="0" algn="l">
              <a:spcBef>
                <a:spcPts val="0"/>
              </a:spcBef>
              <a:spcAft>
                <a:spcPts val="0"/>
              </a:spcAft>
              <a:buNone/>
            </a:pPr>
            <a:r>
              <a:rPr lang="en"/>
              <a:t>We then selected columns with &lt;5% missing data and imputed using median for continuous data and mode for categorical data.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1b80b5ee6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1b80b5ee6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Shirley (~34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removed duplicate rows based on the release cycle and id variables.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filtered the data to keep only adults (age &gt; 18) who were told they were diabetic or borderline by their doctor. This is because part of our goal was to examine individual risk factors for detachment from self care, which is less applicable for children (who often depend on adults) and not applicable for non-diabetics. The resulting dataframe was exported to .csv for easy 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seen on this slide, we did a decent job with data cleaning, but not all missingness was addressed. Some of this will be addressed during feature engineering.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1b80b5ee6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31b80b5ee6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31ee74fa8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31ee74fa8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Shirley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name is Reina, and I would like to introduce the team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1ee74fa88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1ee74fa88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Shirley (~43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wanted to include data on comorbidities (presence of diseases or conditions other than diabetes), but there were too many features containing this data. The main thing we did in terms of predictor feature engineering was consolidate some of these features into 3 new ones:</a:t>
            </a:r>
            <a:endParaRPr/>
          </a:p>
          <a:p>
            <a:pPr indent="-298450" lvl="0" marL="457200" rtl="0" algn="l">
              <a:spcBef>
                <a:spcPts val="0"/>
              </a:spcBef>
              <a:spcAft>
                <a:spcPts val="0"/>
              </a:spcAft>
              <a:buSzPts val="1100"/>
              <a:buChar char="●"/>
            </a:pPr>
            <a:r>
              <a:rPr lang="en"/>
              <a:t>comorbid_total represents the total number of individual comorbidities present in each individual</a:t>
            </a:r>
            <a:endParaRPr/>
          </a:p>
          <a:p>
            <a:pPr indent="-298450" lvl="0" marL="457200" rtl="0" algn="l">
              <a:spcBef>
                <a:spcPts val="0"/>
              </a:spcBef>
              <a:spcAft>
                <a:spcPts val="0"/>
              </a:spcAft>
              <a:buSzPts val="1100"/>
              <a:buChar char="●"/>
            </a:pPr>
            <a:r>
              <a:rPr lang="en"/>
              <a:t>c</a:t>
            </a:r>
            <a:r>
              <a:rPr lang="en"/>
              <a:t>omorbid_cvd represents whether an individual had at least one of 7 cardiovascular disease-related comorbidities. The individual ones were then dropped.</a:t>
            </a:r>
            <a:endParaRPr/>
          </a:p>
          <a:p>
            <a:pPr indent="-298450" lvl="0" marL="457200" rtl="0" algn="l">
              <a:spcBef>
                <a:spcPts val="0"/>
              </a:spcBef>
              <a:spcAft>
                <a:spcPts val="0"/>
              </a:spcAft>
              <a:buSzPts val="1100"/>
              <a:buChar char="●"/>
            </a:pPr>
            <a:r>
              <a:rPr lang="en"/>
              <a:t>c</a:t>
            </a:r>
            <a:r>
              <a:rPr lang="en"/>
              <a:t>omorbid_lung represents whether an individual had at least one of 2 lung disease-related comorbidities; these individual ones were then dropped.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graphs shown on this slide depict the distribution of the final set of comorbidity features.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31ee74fa8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31ee74fa8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1b80b5ee6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31b80b5ee6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1b80b5ee67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31b80b5ee67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1b80b5ee6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1b80b5ee6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1b80b5ee6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31b80b5ee6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31b80b5ee67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31b80b5ee67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31ee74fa8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31ee74fa8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Shirley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1b80b5ee67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1b80b5ee67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Shirley (~14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tried to further reduce our feature set through preliminary modeling to extract feature importance, dropping those with very low feature importance based on both KMeans clustering and Random Forest classifier models. The resulting predictors we selected are shown 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1bca3acaf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1bca3acaf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Shirley (~4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final dataset was then exported to csv for modeling.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rPr lang="en"/>
              <a:t>Reina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1b80b5ee6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1b80b5ee6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1b9444eb77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1b9444eb77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a:t>
            </a:r>
            <a:endParaRPr/>
          </a:p>
          <a:p>
            <a:pPr indent="0" lvl="0" marL="0" rtl="0" algn="l">
              <a:spcBef>
                <a:spcPts val="0"/>
              </a:spcBef>
              <a:spcAft>
                <a:spcPts val="0"/>
              </a:spcAft>
              <a:buNone/>
            </a:pPr>
            <a:r>
              <a:rPr lang="en"/>
              <a:t>Recall = TP/(TP+FN)</a:t>
            </a:r>
            <a:endParaRPr/>
          </a:p>
          <a:p>
            <a:pPr indent="0" lvl="0" marL="0" rtl="0" algn="l">
              <a:spcBef>
                <a:spcPts val="0"/>
              </a:spcBef>
              <a:spcAft>
                <a:spcPts val="0"/>
              </a:spcAft>
              <a:buNone/>
            </a:pPr>
            <a:r>
              <a:rPr lang="en"/>
              <a:t>In this case, it </a:t>
            </a:r>
            <a:r>
              <a:rPr lang="en"/>
              <a:t>measures the proportion of actual diabetes patients (positives).</a:t>
            </a:r>
            <a:endParaRPr/>
          </a:p>
          <a:p>
            <a:pPr indent="0" lvl="0" marL="0" rtl="0" algn="l">
              <a:spcBef>
                <a:spcPts val="0"/>
              </a:spcBef>
              <a:spcAft>
                <a:spcPts val="0"/>
              </a:spcAft>
              <a:buNone/>
            </a:pPr>
            <a:r>
              <a:rPr lang="en">
                <a:solidFill>
                  <a:schemeClr val="dk1"/>
                </a:solidFill>
              </a:rPr>
              <a:t>Because </a:t>
            </a:r>
            <a:r>
              <a:rPr lang="en" sz="1150">
                <a:solidFill>
                  <a:srgbClr val="D1D2D3"/>
                </a:solidFill>
                <a:highlight>
                  <a:srgbClr val="222529"/>
                </a:highlight>
              </a:rPr>
              <a:t>Our purpose is to identify patients who are at risk of not properly managing their diabetes at home</a:t>
            </a:r>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rPr>
              <a:t>A </a:t>
            </a:r>
            <a:r>
              <a:rPr b="1" lang="en">
                <a:solidFill>
                  <a:schemeClr val="dk1"/>
                </a:solidFill>
              </a:rPr>
              <a:t>high recall</a:t>
            </a:r>
            <a:r>
              <a:rPr lang="en">
                <a:solidFill>
                  <a:schemeClr val="dk1"/>
                </a:solidFill>
              </a:rPr>
              <a:t> ensures that most patients with diabetes are correctly flagged by our model, even if it means also flagging some individuals who don't have diabetes (increasing false positives).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31b9444eb7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31b9444eb7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a:t>
            </a:r>
            <a:endParaRPr/>
          </a:p>
          <a:p>
            <a:pPr indent="0" lvl="0" marL="0" rtl="0" algn="l">
              <a:spcBef>
                <a:spcPts val="0"/>
              </a:spcBef>
              <a:spcAft>
                <a:spcPts val="0"/>
              </a:spcAft>
              <a:buNone/>
            </a:pPr>
            <a:r>
              <a:rPr b="1" lang="en">
                <a:solidFill>
                  <a:schemeClr val="dk1"/>
                </a:solidFill>
              </a:rPr>
              <a:t>Highlight that the dataset is significantly imbalanced, with only ~11% of the instances belonging to the high-risk class (</a:t>
            </a:r>
            <a:r>
              <a:rPr b="1" lang="en">
                <a:solidFill>
                  <a:srgbClr val="188038"/>
                </a:solidFill>
                <a:latin typeface="Roboto Mono"/>
                <a:ea typeface="Roboto Mono"/>
                <a:cs typeface="Roboto Mono"/>
                <a:sym typeface="Roboto Mono"/>
              </a:rPr>
              <a:t>Class 1</a:t>
            </a:r>
            <a:r>
              <a:rPr b="1" lang="en">
                <a:solidFill>
                  <a:schemeClr val="dk1"/>
                </a:solidFill>
              </a:rPr>
              <a:t>) and 89% to the low-risk class (</a:t>
            </a:r>
            <a:r>
              <a:rPr b="1" lang="en">
                <a:solidFill>
                  <a:srgbClr val="188038"/>
                </a:solidFill>
                <a:latin typeface="Roboto Mono"/>
                <a:ea typeface="Roboto Mono"/>
                <a:cs typeface="Roboto Mono"/>
                <a:sym typeface="Roboto Mono"/>
              </a:rPr>
              <a:t>Class 0</a:t>
            </a:r>
            <a:r>
              <a:rPr b="1" lang="en">
                <a:solidFill>
                  <a:schemeClr val="dk1"/>
                </a:solidFill>
              </a:rPr>
              <a:t>).</a:t>
            </a:r>
            <a:endParaRPr b="1">
              <a:solidFill>
                <a:schemeClr val="dk1"/>
              </a:solidFill>
            </a:endParaRPr>
          </a:p>
          <a:p>
            <a:pPr indent="0" lvl="0" marL="0" rtl="0" algn="l">
              <a:spcBef>
                <a:spcPts val="0"/>
              </a:spcBef>
              <a:spcAft>
                <a:spcPts val="0"/>
              </a:spcAft>
              <a:buNone/>
            </a:pPr>
            <a:r>
              <a:rPr lang="en">
                <a:solidFill>
                  <a:schemeClr val="dk1"/>
                </a:solidFill>
              </a:rPr>
              <a:t>Mention why this is an issue: imbalanced data can</a:t>
            </a:r>
            <a:r>
              <a:rPr b="1" lang="en">
                <a:solidFill>
                  <a:schemeClr val="dk1"/>
                </a:solidFill>
              </a:rPr>
              <a:t> cause the model to favor the majority class, leading to poor recall for the minority class.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Explain SMOTE (Synthetic Minority Oversampling Technique):</a:t>
            </a:r>
            <a:endParaRPr b="1"/>
          </a:p>
          <a:p>
            <a:pPr indent="-298450" lvl="0" marL="457200" rtl="0" algn="l">
              <a:lnSpc>
                <a:spcPct val="115000"/>
              </a:lnSpc>
              <a:spcBef>
                <a:spcPts val="1200"/>
              </a:spcBef>
              <a:spcAft>
                <a:spcPts val="0"/>
              </a:spcAft>
              <a:buClr>
                <a:schemeClr val="dk1"/>
              </a:buClr>
              <a:buSzPts val="1100"/>
              <a:buChar char="●"/>
            </a:pPr>
            <a:r>
              <a:rPr lang="en">
                <a:solidFill>
                  <a:schemeClr val="dk1"/>
                </a:solidFill>
              </a:rPr>
              <a:t>SMOTE generates synthetic examples for the minority class by interpolating between existing data points.</a:t>
            </a:r>
            <a:endParaRPr>
              <a:solidFill>
                <a:schemeClr val="dk1"/>
              </a:solidFill>
            </a:endParaRPr>
          </a:p>
          <a:p>
            <a:pPr indent="0" lvl="0" marL="0" rtl="0" algn="l">
              <a:spcBef>
                <a:spcPts val="1200"/>
              </a:spcBef>
              <a:spcAft>
                <a:spcPts val="0"/>
              </a:spcAft>
              <a:buNone/>
            </a:pPr>
            <a:r>
              <a:rPr lang="en">
                <a:solidFill>
                  <a:schemeClr val="dk1"/>
                </a:solidFill>
              </a:rPr>
              <a:t>Use the visual diagram on the slide to explain: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Left</a:t>
            </a:r>
            <a:r>
              <a:rPr lang="en">
                <a:solidFill>
                  <a:schemeClr val="dk1"/>
                </a:solidFill>
              </a:rPr>
              <a:t>: Imbalanced dataset with very few minority samples (green).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Middle</a:t>
            </a:r>
            <a:r>
              <a:rPr lang="en">
                <a:solidFill>
                  <a:schemeClr val="dk1"/>
                </a:solidFill>
              </a:rPr>
              <a:t>: SMOTE generates synthetic samples along the line segments connecting minority samples.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Right</a:t>
            </a:r>
            <a:r>
              <a:rPr lang="en">
                <a:solidFill>
                  <a:schemeClr val="dk1"/>
                </a:solidFill>
              </a:rPr>
              <a:t>: The dataset becomes more balanced, aiding the model.</a:t>
            </a:r>
            <a:endParaRPr/>
          </a:p>
          <a:p>
            <a:pPr indent="0" lvl="0" marL="0" rtl="0" algn="l">
              <a:lnSpc>
                <a:spcPct val="115000"/>
              </a:lnSpc>
              <a:spcBef>
                <a:spcPts val="1200"/>
              </a:spcBef>
              <a:spcAft>
                <a:spcPts val="1200"/>
              </a:spcAft>
              <a:buNone/>
            </a:pPr>
            <a:r>
              <a:rPr lang="en"/>
              <a:t>Briefly mention that along with oversampling the minority class,</a:t>
            </a:r>
            <a:r>
              <a:rPr b="1" lang="en"/>
              <a:t> undersampling the majority class</a:t>
            </a:r>
            <a:r>
              <a:rPr lang="en"/>
              <a:t> can be used to prevent the dataset from becoming excessively large and to balance the classes more effectively.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31b9444eb77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31b9444eb77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a:t>
            </a:r>
            <a:endParaRPr/>
          </a:p>
          <a:p>
            <a:pPr indent="0" lvl="0" marL="0" rtl="0" algn="l">
              <a:spcBef>
                <a:spcPts val="0"/>
              </a:spcBef>
              <a:spcAft>
                <a:spcPts val="0"/>
              </a:spcAft>
              <a:buNone/>
            </a:pPr>
            <a:r>
              <a:rPr lang="en">
                <a:solidFill>
                  <a:schemeClr val="dk1"/>
                </a:solidFill>
              </a:rPr>
              <a:t>LightGBM Light Gradient Boosting Machine has parameters like </a:t>
            </a:r>
            <a:r>
              <a:rPr lang="en">
                <a:solidFill>
                  <a:srgbClr val="188038"/>
                </a:solidFill>
                <a:latin typeface="Roboto Mono"/>
                <a:ea typeface="Roboto Mono"/>
                <a:cs typeface="Roboto Mono"/>
                <a:sym typeface="Roboto Mono"/>
              </a:rPr>
              <a:t>scale_pos_weight</a:t>
            </a:r>
            <a:r>
              <a:rPr lang="en">
                <a:solidFill>
                  <a:schemeClr val="dk1"/>
                </a:solidFill>
              </a:rPr>
              <a:t> to improve performance.</a:t>
            </a:r>
            <a:endParaRPr>
              <a:solidFill>
                <a:schemeClr val="dk1"/>
              </a:solidFill>
            </a:endParaRPr>
          </a:p>
          <a:p>
            <a:pPr indent="0" lvl="0" marL="0" rtl="0" algn="l">
              <a:spcBef>
                <a:spcPts val="0"/>
              </a:spcBef>
              <a:spcAft>
                <a:spcPts val="0"/>
              </a:spcAft>
              <a:buNone/>
            </a:pPr>
            <a:r>
              <a:rPr lang="en">
                <a:solidFill>
                  <a:schemeClr val="dk1"/>
                </a:solidFill>
              </a:rPr>
              <a:t>LightGBM's leaf-wise splitting approach excels at making precise predictions on complex patterns.</a:t>
            </a:r>
            <a:endParaRPr>
              <a:solidFill>
                <a:schemeClr val="dk1"/>
              </a:solidFill>
            </a:endParaRPr>
          </a:p>
          <a:p>
            <a:pPr indent="0" lvl="0" marL="0" rtl="0" algn="l">
              <a:lnSpc>
                <a:spcPct val="100000"/>
              </a:lnSpc>
              <a:spcBef>
                <a:spcPts val="1200"/>
              </a:spcBef>
              <a:spcAft>
                <a:spcPts val="0"/>
              </a:spcAft>
              <a:buNone/>
            </a:pPr>
            <a:r>
              <a:rPr lang="en">
                <a:solidFill>
                  <a:schemeClr val="dk1"/>
                </a:solidFill>
              </a:rPr>
              <a:t>Robustness: Random Forest is less sensitive to noisy data and overfitting due to averaging across multiple decision trees.</a:t>
            </a:r>
            <a:endParaRPr>
              <a:solidFill>
                <a:schemeClr val="dk1"/>
              </a:solidFill>
            </a:endParaRPr>
          </a:p>
          <a:p>
            <a:pPr indent="0" lvl="0" marL="0" rtl="0" algn="l">
              <a:lnSpc>
                <a:spcPct val="100000"/>
              </a:lnSpc>
              <a:spcBef>
                <a:spcPts val="1200"/>
              </a:spcBef>
              <a:spcAft>
                <a:spcPts val="0"/>
              </a:spcAft>
              <a:buNone/>
            </a:pPr>
            <a:r>
              <a:rPr lang="en">
                <a:solidFill>
                  <a:schemeClr val="dk1"/>
                </a:solidFill>
              </a:rPr>
              <a:t>Non-linear Relationships: It captures non-linear relationships between predictors (e.g., </a:t>
            </a:r>
            <a:r>
              <a:rPr lang="en">
                <a:solidFill>
                  <a:srgbClr val="188038"/>
                </a:solidFill>
                <a:latin typeface="Roboto Mono"/>
                <a:ea typeface="Roboto Mono"/>
                <a:cs typeface="Roboto Mono"/>
                <a:sym typeface="Roboto Mono"/>
              </a:rPr>
              <a:t>comorbid_cvd</a:t>
            </a:r>
            <a:r>
              <a:rPr lang="en">
                <a:solidFill>
                  <a:schemeClr val="dk1"/>
                </a:solidFill>
              </a:rPr>
              <a:t> and </a:t>
            </a:r>
            <a:r>
              <a:rPr lang="en">
                <a:solidFill>
                  <a:srgbClr val="188038"/>
                </a:solidFill>
                <a:latin typeface="Roboto Mono"/>
                <a:ea typeface="Roboto Mono"/>
                <a:cs typeface="Roboto Mono"/>
                <a:sym typeface="Roboto Mono"/>
              </a:rPr>
              <a:t>knowledge_barrier</a:t>
            </a:r>
            <a:r>
              <a:rPr lang="en">
                <a:solidFill>
                  <a:schemeClr val="dk1"/>
                </a:solidFill>
              </a:rPr>
              <a:t>) effectively.</a:t>
            </a:r>
            <a:endParaRPr>
              <a:solidFill>
                <a:schemeClr val="dk1"/>
              </a:solidFill>
            </a:endParaRPr>
          </a:p>
          <a:p>
            <a:pPr indent="0" lvl="0" marL="0" rtl="0" algn="l">
              <a:lnSpc>
                <a:spcPct val="115000"/>
              </a:lnSpc>
              <a:spcBef>
                <a:spcPts val="1200"/>
              </a:spcBef>
              <a:spcAft>
                <a:spcPts val="0"/>
              </a:spcAft>
              <a:buNone/>
            </a:pPr>
            <a:r>
              <a:rPr b="1" lang="en" sz="1400">
                <a:solidFill>
                  <a:schemeClr val="dk1"/>
                </a:solidFill>
              </a:rPr>
              <a:t>Diversity in Prediction</a:t>
            </a:r>
            <a:r>
              <a:rPr lang="en" sz="1400">
                <a:solidFill>
                  <a:schemeClr val="dk1"/>
                </a:solidFill>
              </a:rPr>
              <a:t>: Random Forest uses a different tree-building approach (bagging instead of boosting), introducing diversity in predictions.</a:t>
            </a:r>
            <a:endParaRPr sz="14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Observation:</a:t>
            </a:r>
            <a:r>
              <a:rPr lang="en">
                <a:solidFill>
                  <a:schemeClr val="dk1"/>
                </a:solidFill>
              </a:rPr>
              <a:t> </a:t>
            </a:r>
            <a:r>
              <a:rPr b="1" lang="en">
                <a:solidFill>
                  <a:schemeClr val="dk1"/>
                </a:solidFill>
              </a:rPr>
              <a:t>LightGBM </a:t>
            </a:r>
            <a:r>
              <a:rPr lang="en">
                <a:solidFill>
                  <a:schemeClr val="dk1"/>
                </a:solidFill>
              </a:rPr>
              <a:t>has high precision for the "Not High Risk" group but struggles with recall for this class, indicating many false negatives. Conversely, for "High Risk," it captures most actual cases (high recall) but at the expense of precision, meaning it misclassifies many "Not High Risk" cases as "High Risk."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Observation: Random Forest </a:t>
            </a:r>
            <a:r>
              <a:rPr lang="en">
                <a:solidFill>
                  <a:schemeClr val="dk1"/>
                </a:solidFill>
              </a:rPr>
              <a:t>performs very well on "Not High Risk," achieving both high precision and recall. However, for "High Risk," it performs poorly, with low recall indicating many missed high-risk patients.</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rPr lang="en" sz="1050">
                <a:solidFill>
                  <a:srgbClr val="E3E3E3"/>
                </a:solidFill>
                <a:highlight>
                  <a:srgbClr val="383838"/>
                </a:highlight>
              </a:rPr>
              <a:t>Index([</a:t>
            </a:r>
            <a:r>
              <a:rPr lang="en" sz="1050">
                <a:solidFill>
                  <a:srgbClr val="E3E3E3"/>
                </a:solidFill>
                <a:highlight>
                  <a:srgbClr val="383838"/>
                </a:highlight>
              </a:rPr>
              <a:t>'age_subj'</a:t>
            </a:r>
            <a:r>
              <a:rPr lang="en" sz="1050">
                <a:solidFill>
                  <a:srgbClr val="E3E3E3"/>
                </a:solidFill>
                <a:highlight>
                  <a:srgbClr val="383838"/>
                </a:highlight>
              </a:rPr>
              <a:t>, 'awareness_diabetes_diagnosed', 'comorbid_arthritis',</a:t>
            </a:r>
            <a:endParaRPr sz="1050">
              <a:solidFill>
                <a:srgbClr val="E3E3E3"/>
              </a:solidFill>
              <a:highlight>
                <a:srgbClr val="383838"/>
              </a:highlight>
            </a:endParaRPr>
          </a:p>
          <a:p>
            <a:pPr indent="0" lvl="0" marL="0" rtl="0" algn="l">
              <a:spcBef>
                <a:spcPts val="0"/>
              </a:spcBef>
              <a:spcAft>
                <a:spcPts val="0"/>
              </a:spcAft>
              <a:buNone/>
            </a:pPr>
            <a:r>
              <a:rPr lang="en" sz="1050">
                <a:solidFill>
                  <a:srgbClr val="E3E3E3"/>
                </a:solidFill>
                <a:highlight>
                  <a:srgbClr val="383838"/>
                </a:highlight>
              </a:rPr>
              <a:t>       'comorbid_cancer', 'comorbid_cvd', 'comorbid_liver', 'comorbid_lung',</a:t>
            </a:r>
            <a:endParaRPr sz="1050">
              <a:solidFill>
                <a:srgbClr val="E3E3E3"/>
              </a:solidFill>
              <a:highlight>
                <a:srgbClr val="383838"/>
              </a:highlight>
            </a:endParaRPr>
          </a:p>
          <a:p>
            <a:pPr indent="0" lvl="0" marL="0" rtl="0" algn="l">
              <a:spcBef>
                <a:spcPts val="0"/>
              </a:spcBef>
              <a:spcAft>
                <a:spcPts val="0"/>
              </a:spcAft>
              <a:buNone/>
            </a:pPr>
            <a:r>
              <a:rPr lang="en" sz="1050">
                <a:solidFill>
                  <a:srgbClr val="E3E3E3"/>
                </a:solidFill>
                <a:highlight>
                  <a:srgbClr val="383838"/>
                </a:highlight>
              </a:rPr>
              <a:t>       'comorbid_mentalhealth', 'comorbid_thyroid', 'comorbid_total',</a:t>
            </a:r>
            <a:endParaRPr sz="1050">
              <a:solidFill>
                <a:srgbClr val="E3E3E3"/>
              </a:solidFill>
              <a:highlight>
                <a:srgbClr val="383838"/>
              </a:highlight>
            </a:endParaRPr>
          </a:p>
          <a:p>
            <a:pPr indent="0" lvl="0" marL="0" rtl="0" algn="l">
              <a:spcBef>
                <a:spcPts val="0"/>
              </a:spcBef>
              <a:spcAft>
                <a:spcPts val="0"/>
              </a:spcAft>
              <a:buNone/>
            </a:pPr>
            <a:r>
              <a:rPr lang="en" sz="1050">
                <a:solidFill>
                  <a:srgbClr val="E3E3E3"/>
                </a:solidFill>
                <a:highlight>
                  <a:srgbClr val="383838"/>
                </a:highlight>
              </a:rPr>
              <a:t>       'educ_hhref', 'educ_subj', 'financial_famincome', 'gender_subj',</a:t>
            </a:r>
            <a:endParaRPr sz="1050">
              <a:solidFill>
                <a:srgbClr val="E3E3E3"/>
              </a:solidFill>
              <a:highlight>
                <a:srgbClr val="383838"/>
              </a:highlight>
            </a:endParaRPr>
          </a:p>
          <a:p>
            <a:pPr indent="0" lvl="0" marL="0" rtl="0" algn="l">
              <a:spcBef>
                <a:spcPts val="0"/>
              </a:spcBef>
              <a:spcAft>
                <a:spcPts val="0"/>
              </a:spcAft>
              <a:buNone/>
            </a:pPr>
            <a:r>
              <a:rPr lang="en" sz="1050">
                <a:solidFill>
                  <a:srgbClr val="E3E3E3"/>
                </a:solidFill>
                <a:highlight>
                  <a:srgbClr val="383838"/>
                </a:highlight>
              </a:rPr>
              <a:t>       'household_size', 'knowledge_barrier', 'marital_hhref', 'marital_subj',</a:t>
            </a:r>
            <a:endParaRPr sz="1050">
              <a:solidFill>
                <a:srgbClr val="E3E3E3"/>
              </a:solidFill>
              <a:highlight>
                <a:srgbClr val="383838"/>
              </a:highlight>
            </a:endParaRPr>
          </a:p>
          <a:p>
            <a:pPr indent="0" lvl="0" marL="0" rtl="0" algn="l">
              <a:spcBef>
                <a:spcPts val="0"/>
              </a:spcBef>
              <a:spcAft>
                <a:spcPts val="0"/>
              </a:spcAft>
              <a:buNone/>
            </a:pPr>
            <a:r>
              <a:rPr lang="en" sz="1050">
                <a:solidFill>
                  <a:srgbClr val="E3E3E3"/>
                </a:solidFill>
                <a:highlight>
                  <a:srgbClr val="383838"/>
                </a:highlight>
              </a:rPr>
              <a:t>       'prescription_num', 'race_eth', 'worked_current_duration',</a:t>
            </a:r>
            <a:endParaRPr sz="1050">
              <a:solidFill>
                <a:srgbClr val="E3E3E3"/>
              </a:solidFill>
              <a:highlight>
                <a:srgbClr val="383838"/>
              </a:highlight>
            </a:endParaRPr>
          </a:p>
          <a:p>
            <a:pPr indent="0" lvl="0" marL="0" rtl="0" algn="l">
              <a:spcBef>
                <a:spcPts val="0"/>
              </a:spcBef>
              <a:spcAft>
                <a:spcPts val="0"/>
              </a:spcAft>
              <a:buNone/>
            </a:pPr>
            <a:r>
              <a:rPr lang="en" sz="1050">
                <a:solidFill>
                  <a:srgbClr val="E3E3E3"/>
                </a:solidFill>
                <a:highlight>
                  <a:srgbClr val="383838"/>
                </a:highlight>
              </a:rPr>
              <a:t>       'worked_longest_type_duration', 'worked_totalhours'],</a:t>
            </a:r>
            <a:endParaRPr sz="1050">
              <a:solidFill>
                <a:srgbClr val="E3E3E3"/>
              </a:solidFill>
              <a:highlight>
                <a:srgbClr val="383838"/>
              </a:highlight>
            </a:endParaRPr>
          </a:p>
          <a:p>
            <a:pPr indent="0" lvl="0" marL="0" rtl="0" algn="l">
              <a:lnSpc>
                <a:spcPct val="115000"/>
              </a:lnSpc>
              <a:spcBef>
                <a:spcPts val="0"/>
              </a:spcBef>
              <a:spcAft>
                <a:spcPts val="0"/>
              </a:spcAft>
              <a:buClr>
                <a:schemeClr val="dk1"/>
              </a:buClr>
              <a:buSzPts val="1100"/>
              <a:buFont typeface="Arial"/>
              <a:buNone/>
            </a:pPr>
            <a:r>
              <a:rPr lang="en" sz="1050">
                <a:solidFill>
                  <a:srgbClr val="E3E3E3"/>
                </a:solidFill>
                <a:highlight>
                  <a:srgbClr val="383838"/>
                </a:highlight>
              </a:rPr>
              <a:t>      dtype='object')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31b9444eb77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31b9444eb77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a:t>
            </a:r>
            <a:endParaRPr/>
          </a:p>
          <a:p>
            <a:pPr indent="0" lvl="0" marL="0" rtl="0" algn="l">
              <a:lnSpc>
                <a:spcPct val="115000"/>
              </a:lnSpc>
              <a:spcBef>
                <a:spcPts val="1200"/>
              </a:spcBef>
              <a:spcAft>
                <a:spcPts val="0"/>
              </a:spcAft>
              <a:buNone/>
            </a:pPr>
            <a:r>
              <a:rPr lang="en">
                <a:solidFill>
                  <a:schemeClr val="dk1"/>
                </a:solidFill>
              </a:rPr>
              <a:t>ON THE RIGHT: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Target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goal was to predict the </a:t>
            </a:r>
            <a:r>
              <a:rPr lang="en">
                <a:solidFill>
                  <a:srgbClr val="188038"/>
                </a:solidFill>
                <a:latin typeface="Roboto Mono"/>
                <a:ea typeface="Roboto Mono"/>
                <a:cs typeface="Roboto Mono"/>
                <a:sym typeface="Roboto Mono"/>
              </a:rPr>
              <a:t>Updated_high_risk</a:t>
            </a:r>
            <a:r>
              <a:rPr lang="en">
                <a:solidFill>
                  <a:schemeClr val="dk1"/>
                </a:solidFill>
              </a:rPr>
              <a:t> label (patients at risk of poor diabetes management).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Age, comorbidities, and socioeconomic factors were included to account for various determinants of diabetes management.</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E3E3E3"/>
                </a:solidFill>
                <a:highlight>
                  <a:srgbClr val="383838"/>
                </a:highlight>
              </a:rPr>
              <a:t>Index(['age_subj', 'awareness_diabetes_diagnosed', 'comorbid_arthritis',</a:t>
            </a:r>
            <a:endParaRPr sz="1050">
              <a:solidFill>
                <a:srgbClr val="E3E3E3"/>
              </a:solidFill>
              <a:highlight>
                <a:srgbClr val="383838"/>
              </a:highlight>
            </a:endParaRPr>
          </a:p>
          <a:p>
            <a:pPr indent="0" lvl="0" marL="0" rtl="0" algn="l">
              <a:spcBef>
                <a:spcPts val="0"/>
              </a:spcBef>
              <a:spcAft>
                <a:spcPts val="0"/>
              </a:spcAft>
              <a:buClr>
                <a:schemeClr val="dk1"/>
              </a:buClr>
              <a:buSzPts val="1100"/>
              <a:buFont typeface="Arial"/>
              <a:buNone/>
            </a:pPr>
            <a:r>
              <a:rPr lang="en" sz="1050">
                <a:solidFill>
                  <a:srgbClr val="E3E3E3"/>
                </a:solidFill>
                <a:highlight>
                  <a:srgbClr val="383838"/>
                </a:highlight>
              </a:rPr>
              <a:t>       'comorbid_cancer', 'comorbid_cvd', 'comorbid_liver', 'comorbid_lung',</a:t>
            </a:r>
            <a:endParaRPr sz="1050">
              <a:solidFill>
                <a:srgbClr val="E3E3E3"/>
              </a:solidFill>
              <a:highlight>
                <a:srgbClr val="383838"/>
              </a:highlight>
            </a:endParaRPr>
          </a:p>
          <a:p>
            <a:pPr indent="0" lvl="0" marL="0" rtl="0" algn="l">
              <a:spcBef>
                <a:spcPts val="0"/>
              </a:spcBef>
              <a:spcAft>
                <a:spcPts val="0"/>
              </a:spcAft>
              <a:buClr>
                <a:schemeClr val="dk1"/>
              </a:buClr>
              <a:buSzPts val="1100"/>
              <a:buFont typeface="Arial"/>
              <a:buNone/>
            </a:pPr>
            <a:r>
              <a:rPr lang="en" sz="1050">
                <a:solidFill>
                  <a:srgbClr val="E3E3E3"/>
                </a:solidFill>
                <a:highlight>
                  <a:srgbClr val="383838"/>
                </a:highlight>
              </a:rPr>
              <a:t>       'comorbid_mentalhealth', 'comorbid_thyroid', 'comorbid_total',</a:t>
            </a:r>
            <a:endParaRPr sz="1050">
              <a:solidFill>
                <a:srgbClr val="E3E3E3"/>
              </a:solidFill>
              <a:highlight>
                <a:srgbClr val="383838"/>
              </a:highlight>
            </a:endParaRPr>
          </a:p>
          <a:p>
            <a:pPr indent="0" lvl="0" marL="0" rtl="0" algn="l">
              <a:spcBef>
                <a:spcPts val="0"/>
              </a:spcBef>
              <a:spcAft>
                <a:spcPts val="0"/>
              </a:spcAft>
              <a:buClr>
                <a:schemeClr val="dk1"/>
              </a:buClr>
              <a:buSzPts val="1100"/>
              <a:buFont typeface="Arial"/>
              <a:buNone/>
            </a:pPr>
            <a:r>
              <a:rPr lang="en" sz="1050">
                <a:solidFill>
                  <a:srgbClr val="E3E3E3"/>
                </a:solidFill>
                <a:highlight>
                  <a:srgbClr val="383838"/>
                </a:highlight>
              </a:rPr>
              <a:t>       'educ_hhref', 'educ_subj', 'financial_famincome', 'gender_subj',</a:t>
            </a:r>
            <a:endParaRPr sz="1050">
              <a:solidFill>
                <a:srgbClr val="E3E3E3"/>
              </a:solidFill>
              <a:highlight>
                <a:srgbClr val="383838"/>
              </a:highlight>
            </a:endParaRPr>
          </a:p>
          <a:p>
            <a:pPr indent="0" lvl="0" marL="0" rtl="0" algn="l">
              <a:spcBef>
                <a:spcPts val="0"/>
              </a:spcBef>
              <a:spcAft>
                <a:spcPts val="0"/>
              </a:spcAft>
              <a:buClr>
                <a:schemeClr val="dk1"/>
              </a:buClr>
              <a:buSzPts val="1100"/>
              <a:buFont typeface="Arial"/>
              <a:buNone/>
            </a:pPr>
            <a:r>
              <a:rPr lang="en" sz="1050">
                <a:solidFill>
                  <a:srgbClr val="E3E3E3"/>
                </a:solidFill>
                <a:highlight>
                  <a:srgbClr val="383838"/>
                </a:highlight>
              </a:rPr>
              <a:t>       'household_size', 'knowledge_barrier', 'marital_hhref', 'marital_subj',</a:t>
            </a:r>
            <a:endParaRPr sz="1050">
              <a:solidFill>
                <a:srgbClr val="E3E3E3"/>
              </a:solidFill>
              <a:highlight>
                <a:srgbClr val="383838"/>
              </a:highlight>
            </a:endParaRPr>
          </a:p>
          <a:p>
            <a:pPr indent="0" lvl="0" marL="0" rtl="0" algn="l">
              <a:spcBef>
                <a:spcPts val="0"/>
              </a:spcBef>
              <a:spcAft>
                <a:spcPts val="0"/>
              </a:spcAft>
              <a:buClr>
                <a:schemeClr val="dk1"/>
              </a:buClr>
              <a:buSzPts val="1100"/>
              <a:buFont typeface="Arial"/>
              <a:buNone/>
            </a:pPr>
            <a:r>
              <a:rPr lang="en" sz="1050">
                <a:solidFill>
                  <a:srgbClr val="E3E3E3"/>
                </a:solidFill>
                <a:highlight>
                  <a:srgbClr val="383838"/>
                </a:highlight>
              </a:rPr>
              <a:t>       'prescription_num', 'race_eth', 'worked_current_duration',</a:t>
            </a:r>
            <a:endParaRPr sz="1050">
              <a:solidFill>
                <a:srgbClr val="E3E3E3"/>
              </a:solidFill>
              <a:highlight>
                <a:srgbClr val="383838"/>
              </a:highlight>
            </a:endParaRPr>
          </a:p>
          <a:p>
            <a:pPr indent="0" lvl="0" marL="0" rtl="0" algn="l">
              <a:spcBef>
                <a:spcPts val="0"/>
              </a:spcBef>
              <a:spcAft>
                <a:spcPts val="0"/>
              </a:spcAft>
              <a:buClr>
                <a:schemeClr val="dk1"/>
              </a:buClr>
              <a:buSzPts val="1100"/>
              <a:buFont typeface="Arial"/>
              <a:buNone/>
            </a:pPr>
            <a:r>
              <a:rPr lang="en" sz="1050">
                <a:solidFill>
                  <a:srgbClr val="E3E3E3"/>
                </a:solidFill>
                <a:highlight>
                  <a:srgbClr val="383838"/>
                </a:highlight>
              </a:rPr>
              <a:t>       'worked_longest_type_duration', 'worked_totalhours'],</a:t>
            </a:r>
            <a:endParaRPr sz="1050">
              <a:solidFill>
                <a:srgbClr val="E3E3E3"/>
              </a:solidFill>
              <a:highlight>
                <a:srgbClr val="383838"/>
              </a:highlight>
            </a:endParaRPr>
          </a:p>
          <a:p>
            <a:pPr indent="0" lvl="0" marL="0" rtl="0" algn="l">
              <a:lnSpc>
                <a:spcPct val="115000"/>
              </a:lnSpc>
              <a:spcBef>
                <a:spcPts val="0"/>
              </a:spcBef>
              <a:spcAft>
                <a:spcPts val="0"/>
              </a:spcAft>
              <a:buClr>
                <a:schemeClr val="dk1"/>
              </a:buClr>
              <a:buSzPts val="1100"/>
              <a:buFont typeface="Arial"/>
              <a:buNone/>
            </a:pPr>
            <a:r>
              <a:rPr lang="en" sz="1050">
                <a:solidFill>
                  <a:srgbClr val="E3E3E3"/>
                </a:solidFill>
                <a:highlight>
                  <a:srgbClr val="383838"/>
                </a:highlight>
              </a:rPr>
              <a:t>      dtype='object')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Random Forest and LightGBM were trained individually.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Their predictions were combined and used in a </a:t>
            </a:r>
            <a:r>
              <a:rPr b="1" lang="en">
                <a:solidFill>
                  <a:schemeClr val="dk1"/>
                </a:solidFill>
              </a:rPr>
              <a:t>stacking framework</a:t>
            </a:r>
            <a:r>
              <a:rPr lang="en">
                <a:solidFill>
                  <a:schemeClr val="dk1"/>
                </a:solidFill>
              </a:rPr>
              <a:t> to create a meta-model.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Hyperparameters for each base model were optimized using </a:t>
            </a:r>
            <a:r>
              <a:rPr b="1" lang="en">
                <a:solidFill>
                  <a:schemeClr val="dk1"/>
                </a:solidFill>
              </a:rPr>
              <a:t>GridSearchCV</a:t>
            </a:r>
            <a:r>
              <a:rPr lang="en">
                <a:solidFill>
                  <a:schemeClr val="dk1"/>
                </a:solidFill>
              </a:rPr>
              <a:t> to maximize performance.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Use logistic regression as </a:t>
            </a:r>
            <a:r>
              <a:rPr b="1" lang="en">
                <a:solidFill>
                  <a:schemeClr val="dk1"/>
                </a:solidFill>
              </a:rPr>
              <a:t>metal </a:t>
            </a:r>
            <a:r>
              <a:rPr lang="en">
                <a:solidFill>
                  <a:schemeClr val="dk1"/>
                </a:solidFill>
              </a:rPr>
              <a:t>model</a:t>
            </a:r>
            <a:endParaRPr>
              <a:solidFill>
                <a:schemeClr val="dk1"/>
              </a:solidFill>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rPr>
              <a:t>The stacking meta-model (Logistic Regression) was specifically optimized for </a:t>
            </a:r>
            <a:r>
              <a:rPr b="1" lang="en">
                <a:solidFill>
                  <a:schemeClr val="dk1"/>
                </a:solidFill>
              </a:rPr>
              <a:t>recall</a:t>
            </a:r>
            <a:r>
              <a:rPr lang="en">
                <a:solidFill>
                  <a:schemeClr val="dk1"/>
                </a:solidFill>
              </a:rPr>
              <a:t>, ensuring most high-risk cases are captured.</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31b9444eb77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31b9444eb77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a:t>
            </a:r>
            <a:endParaRPr/>
          </a:p>
          <a:p>
            <a:pPr indent="0" lvl="0" marL="0" rtl="0" algn="l">
              <a:spcBef>
                <a:spcPts val="0"/>
              </a:spcBef>
              <a:spcAft>
                <a:spcPts val="0"/>
              </a:spcAft>
              <a:buNone/>
            </a:pPr>
            <a:r>
              <a:rPr lang="en">
                <a:solidFill>
                  <a:schemeClr val="dk1"/>
                </a:solidFill>
              </a:rPr>
              <a:t>AUC shows how the TP change with FP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model demonstrates strong predictive capability with an </a:t>
            </a:r>
            <a:r>
              <a:rPr b="1" lang="en">
                <a:solidFill>
                  <a:schemeClr val="dk1"/>
                </a:solidFill>
              </a:rPr>
              <a:t>AUC (Area Under the Curve)</a:t>
            </a:r>
            <a:r>
              <a:rPr lang="en">
                <a:solidFill>
                  <a:schemeClr val="dk1"/>
                </a:solidFill>
              </a:rPr>
              <a:t> of </a:t>
            </a:r>
            <a:r>
              <a:rPr b="1" lang="en">
                <a:solidFill>
                  <a:schemeClr val="dk1"/>
                </a:solidFill>
              </a:rPr>
              <a:t>0.85</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shows the model performs significantly better than random guessing (AUC = 0.5).</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indicates a good balance between sensitivity (true positive rate) and specificity (true negative rate) across different thresholds.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 </a:t>
            </a:r>
            <a:r>
              <a:rPr b="1" lang="en">
                <a:solidFill>
                  <a:schemeClr val="dk1"/>
                </a:solidFill>
              </a:rPr>
              <a:t>recall of 0.77</a:t>
            </a:r>
            <a:r>
              <a:rPr lang="en">
                <a:solidFill>
                  <a:schemeClr val="dk1"/>
                </a:solidFill>
              </a:rPr>
              <a:t> (77%) highlights the model’s ability to identify most high-risk cases: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Interpretation</a:t>
            </a:r>
            <a:r>
              <a:rPr lang="en">
                <a:solidFill>
                  <a:schemeClr val="dk1"/>
                </a:solidFill>
              </a:rPr>
              <a:t>: Out of all the patients who are truly at high risk, the model identifies 77%.</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Trade-off</a:t>
            </a:r>
            <a:r>
              <a:rPr lang="en">
                <a:solidFill>
                  <a:schemeClr val="dk1"/>
                </a:solidFill>
              </a:rPr>
              <a:t> between recall and precision: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Improving recall (identifying more true positives) increases false positives, reducing precision. Conversely, prioritizing precision could miss some high-risk patients (reducing recall).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Synthetic Samples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SMOTE may introduce borderline or noisy data points, potentially confusing the model.</a:t>
            </a:r>
            <a:endParaRPr b="1">
              <a:solidFill>
                <a:schemeClr val="dk1"/>
              </a:solidFill>
            </a:endParaRPr>
          </a:p>
          <a:p>
            <a:pPr indent="0" lvl="0" marL="0" rtl="0" algn="l">
              <a:spcBef>
                <a:spcPts val="1200"/>
              </a:spcBef>
              <a:spcAft>
                <a:spcPts val="0"/>
              </a:spcAft>
              <a:buNone/>
            </a:pPr>
            <a:r>
              <a:rPr b="1" lang="en">
                <a:solidFill>
                  <a:schemeClr val="dk1"/>
                </a:solidFill>
              </a:rPr>
              <a:t>Overall</a:t>
            </a:r>
            <a:r>
              <a:rPr lang="en">
                <a:solidFill>
                  <a:schemeClr val="dk1"/>
                </a:solidFill>
              </a:rPr>
              <a:t>: The model effectively identifies high-risk diabetes patients, fulfilling its primary purpose.</a:t>
            </a:r>
            <a:endParaRPr>
              <a:solidFill>
                <a:schemeClr val="dk1"/>
              </a:solidFill>
            </a:endParaRPr>
          </a:p>
          <a:p>
            <a:pPr indent="0" lvl="0" marL="0" rtl="0" algn="l">
              <a:spcBef>
                <a:spcPts val="0"/>
              </a:spcBef>
              <a:spcAft>
                <a:spcPts val="0"/>
              </a:spcAft>
              <a:buNone/>
            </a:pPr>
            <a:r>
              <a:rPr b="1" lang="en">
                <a:solidFill>
                  <a:schemeClr val="dk1"/>
                </a:solidFill>
              </a:rPr>
              <a:t>However</a:t>
            </a:r>
            <a:r>
              <a:rPr lang="en">
                <a:solidFill>
                  <a:schemeClr val="dk1"/>
                </a:solidFill>
              </a:rPr>
              <a:t>, the high false positive rate could lead to inefficiencies. This may be acceptable depending on the context (e.g., in healthcare, false positives are less harmful than missing actual high-risk cases).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1b9444eb77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31b9444eb77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 </a:t>
            </a:r>
            <a:r>
              <a:rPr lang="en" u="sng">
                <a:solidFill>
                  <a:schemeClr val="hlink"/>
                </a:solidFill>
                <a:hlinkClick r:id="rId2"/>
              </a:rPr>
              <a:t>https://docs.google.com/spreadsheets/d/1A0XUBzh90gztE7UvLgn922T-F6Dkm58nA5nr_fdu_go/edit?gid=363040344#gid=363040344</a:t>
            </a:r>
            <a:r>
              <a:rPr lang="en"/>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31b80b5ee6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31b80b5ee6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Reina write down the notes</a:t>
            </a:r>
            <a:endParaRPr/>
          </a:p>
          <a:p>
            <a:pPr indent="0" lvl="0" marL="0" rtl="0" algn="l">
              <a:spcBef>
                <a:spcPts val="0"/>
              </a:spcBef>
              <a:spcAft>
                <a:spcPts val="0"/>
              </a:spcAft>
              <a:buNone/>
            </a:pPr>
            <a:r>
              <a:rPr lang="en"/>
              <a:t>Ryan present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31b9d01884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31b9d01884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Reina write down the notes, Ryan present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Notes: </a:t>
            </a:r>
            <a:endParaRPr/>
          </a:p>
          <a:p>
            <a:pPr indent="0" lvl="0" marL="0" rtl="0" algn="l">
              <a:spcBef>
                <a:spcPts val="0"/>
              </a:spcBef>
              <a:spcAft>
                <a:spcPts val="0"/>
              </a:spcAft>
              <a:buNone/>
            </a:pPr>
            <a:r>
              <a:rPr lang="en"/>
              <a:t>We finally generated the results of our individual risk assessment, showcasing how the predictive model identifies and explains “High Risk” classifications for patients. </a:t>
            </a:r>
            <a:r>
              <a:rPr lang="en" sz="1050">
                <a:solidFill>
                  <a:srgbClr val="0E0E0E"/>
                </a:solidFill>
              </a:rPr>
              <a:t>SHAP values were used to determine the top three features influencing each patient’s classification and to uncover patterns among frequently occurring features. For instance, “knowledge_barrier” was a recurring feature, indicating potential gaps in understanding or access to healthcare. Moreover, when analyzing average SHAP values, “worked_total_hours” was found to significantly increase the likelihood of a “High Risk” classification. </a:t>
            </a:r>
            <a:endParaRPr sz="1050">
              <a:solidFill>
                <a:srgbClr val="0E0E0E"/>
              </a:solidFill>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"This slide highlights the top positive average SHAP values, which indicate the most significant features contributing to the risk of detachment from diabetes self-care. ​ The key features include:</a:t>
            </a:r>
            <a:endParaRPr sz="1200">
              <a:solidFill>
                <a:schemeClr val="dk1"/>
              </a:solidFill>
              <a:latin typeface="Roboto"/>
              <a:ea typeface="Roboto"/>
              <a:cs typeface="Roboto"/>
              <a:sym typeface="Roboto"/>
            </a:endParaRPr>
          </a:p>
          <a:p>
            <a:pPr indent="-304800" lvl="0" marL="457200" rtl="0" algn="l">
              <a:lnSpc>
                <a:spcPct val="115000"/>
              </a:lnSpc>
              <a:spcBef>
                <a:spcPts val="1200"/>
              </a:spcBef>
              <a:spcAft>
                <a:spcPts val="0"/>
              </a:spcAft>
              <a:buClr>
                <a:schemeClr val="dk1"/>
              </a:buClr>
              <a:buSzPts val="1200"/>
              <a:buFont typeface="Roboto"/>
              <a:buAutoNum type="arabicPeriod"/>
            </a:pPr>
            <a:r>
              <a:rPr b="1" lang="en" sz="1200">
                <a:solidFill>
                  <a:schemeClr val="dk1"/>
                </a:solidFill>
                <a:latin typeface="Roboto"/>
                <a:ea typeface="Roboto"/>
                <a:cs typeface="Roboto"/>
                <a:sym typeface="Roboto"/>
              </a:rPr>
              <a:t>Knowledge Barrier</a:t>
            </a:r>
            <a:r>
              <a:rPr lang="en" sz="1200">
                <a:solidFill>
                  <a:schemeClr val="dk1"/>
                </a:solidFill>
                <a:latin typeface="Roboto"/>
                <a:ea typeface="Roboto"/>
                <a:cs typeface="Roboto"/>
                <a:sym typeface="Roboto"/>
              </a:rPr>
              <a:t>: This measures the patient's lack of knowledge about diabetes management, which can significantly impact their ability to manage their condition effectively.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b="1" lang="en" sz="1200">
                <a:solidFill>
                  <a:schemeClr val="dk1"/>
                </a:solidFill>
                <a:latin typeface="Roboto"/>
                <a:ea typeface="Roboto"/>
                <a:cs typeface="Roboto"/>
                <a:sym typeface="Roboto"/>
              </a:rPr>
              <a:t>Prescription Number</a:t>
            </a:r>
            <a:r>
              <a:rPr lang="en" sz="1200">
                <a:solidFill>
                  <a:schemeClr val="dk1"/>
                </a:solidFill>
                <a:latin typeface="Roboto"/>
                <a:ea typeface="Roboto"/>
                <a:cs typeface="Roboto"/>
                <a:sym typeface="Roboto"/>
              </a:rPr>
              <a:t>: The number of prescriptions a patient has can indicate the complexity of their medical regimen, which may affect their self-care practices.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b="1" lang="en" sz="1200">
                <a:solidFill>
                  <a:schemeClr val="dk1"/>
                </a:solidFill>
                <a:latin typeface="Roboto"/>
                <a:ea typeface="Roboto"/>
                <a:cs typeface="Roboto"/>
                <a:sym typeface="Roboto"/>
              </a:rPr>
              <a:t>Worked Longest Type Duration</a:t>
            </a:r>
            <a:r>
              <a:rPr lang="en" sz="1200">
                <a:solidFill>
                  <a:schemeClr val="dk1"/>
                </a:solidFill>
                <a:latin typeface="Roboto"/>
                <a:ea typeface="Roboto"/>
                <a:cs typeface="Roboto"/>
                <a:sym typeface="Roboto"/>
              </a:rPr>
              <a:t>: The duration of the longest type of work the patient has done, which can reflect their work stability and stress levels.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b="1" lang="en" sz="1200">
                <a:solidFill>
                  <a:schemeClr val="dk1"/>
                </a:solidFill>
                <a:latin typeface="Roboto"/>
                <a:ea typeface="Roboto"/>
                <a:cs typeface="Roboto"/>
                <a:sym typeface="Roboto"/>
              </a:rPr>
              <a:t>Worked Total Hours</a:t>
            </a:r>
            <a:r>
              <a:rPr lang="en" sz="1200">
                <a:solidFill>
                  <a:schemeClr val="dk1"/>
                </a:solidFill>
                <a:latin typeface="Roboto"/>
                <a:ea typeface="Roboto"/>
                <a:cs typeface="Roboto"/>
                <a:sym typeface="Roboto"/>
              </a:rPr>
              <a:t>: The total number of hours worked, which can impact the time and energy available for self-care.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b="1" lang="en" sz="1200">
                <a:solidFill>
                  <a:schemeClr val="dk1"/>
                </a:solidFill>
                <a:latin typeface="Roboto"/>
                <a:ea typeface="Roboto"/>
                <a:cs typeface="Roboto"/>
                <a:sym typeface="Roboto"/>
              </a:rPr>
              <a:t>Comorbid Mental Health</a:t>
            </a:r>
            <a:r>
              <a:rPr lang="en" sz="1200">
                <a:solidFill>
                  <a:schemeClr val="dk1"/>
                </a:solidFill>
                <a:latin typeface="Roboto"/>
                <a:ea typeface="Roboto"/>
                <a:cs typeface="Roboto"/>
                <a:sym typeface="Roboto"/>
              </a:rPr>
              <a:t>: The presence of mental health comorbidities, which can affect motivation and ability to manage diabetes.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b="1" lang="en" sz="1200">
                <a:solidFill>
                  <a:schemeClr val="dk1"/>
                </a:solidFill>
                <a:latin typeface="Roboto"/>
                <a:ea typeface="Roboto"/>
                <a:cs typeface="Roboto"/>
                <a:sym typeface="Roboto"/>
              </a:rPr>
              <a:t>Marital Status (marital_hhref)</a:t>
            </a:r>
            <a:r>
              <a:rPr lang="en" sz="1200">
                <a:solidFill>
                  <a:schemeClr val="dk1"/>
                </a:solidFill>
                <a:latin typeface="Roboto"/>
                <a:ea typeface="Roboto"/>
                <a:cs typeface="Roboto"/>
                <a:sym typeface="Roboto"/>
              </a:rPr>
              <a:t>: Marital status can influence social support systems, which are crucial for effective diabetes management." </a:t>
            </a: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320f5bb931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320f5bb931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Reina write down the notes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Ryan present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Although we </a:t>
            </a:r>
            <a:r>
              <a:rPr lang="en"/>
              <a:t>achieved</a:t>
            </a:r>
            <a:r>
              <a:rPr lang="en"/>
              <a:t> some results of the model’s prediction for identifying “High Risk” patients, we indeed faced some challenges during the model training process. One major challenge we faced was class imbalance. In our dataset, the minority class, </a:t>
            </a:r>
            <a:r>
              <a:rPr lang="en"/>
              <a:t>which</a:t>
            </a:r>
            <a:r>
              <a:rPr lang="en"/>
              <a:t> </a:t>
            </a:r>
            <a:r>
              <a:rPr lang="en"/>
              <a:t>represent</a:t>
            </a:r>
            <a:r>
              <a:rPr lang="en"/>
              <a:t> high-risk patients, was underrepresented compared to the majority class. This imbalance made it difficult to achieve a high F1-score. Even after </a:t>
            </a:r>
            <a:r>
              <a:rPr lang="en"/>
              <a:t>applying</a:t>
            </a:r>
            <a:r>
              <a:rPr lang="en"/>
              <a:t> </a:t>
            </a:r>
            <a:r>
              <a:rPr lang="en"/>
              <a:t>techniques</a:t>
            </a:r>
            <a:r>
              <a:rPr lang="en"/>
              <a:t> like SMOTE to generate synthetic samples and class weighting to assign higher importance o minority class errors, the performance for high-risk predictions remained suboptimal.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key finding from the model training is that ensemble method provided the most balanced results, significantly improving the model’s ability to identify high-risk patient(recall_ while maintaining a reasonable level of </a:t>
            </a:r>
            <a:r>
              <a:rPr lang="en"/>
              <a:t>precision.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If we were to move forward with this project in the future, we probably could explore other oversampling techniques and experiment with alternative ensemble techniques. Such as XGBoost which might improve our performance.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31ee74fa88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31ee74fa88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Reina write down the notes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Ryan present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Real-world implications of our model. ​ </a:t>
            </a:r>
            <a:r>
              <a:rPr b="1" lang="en" sz="1200">
                <a:solidFill>
                  <a:schemeClr val="dk1"/>
                </a:solidFill>
                <a:latin typeface="Roboto"/>
                <a:ea typeface="Roboto"/>
                <a:cs typeface="Roboto"/>
                <a:sym typeface="Roboto"/>
              </a:rPr>
              <a:t>Model Insights</a:t>
            </a:r>
            <a:r>
              <a:rPr lang="en" sz="1200">
                <a:solidFill>
                  <a:schemeClr val="dk1"/>
                </a:solidFill>
                <a:latin typeface="Roboto"/>
                <a:ea typeface="Roboto"/>
                <a:cs typeface="Roboto"/>
                <a:sym typeface="Roboto"/>
              </a:rPr>
              <a:t>: ​ Even though the model is not perfect, it can still inform healthcare providers about who needs outreach the most. ​ We identified important risk factors, such as working hours and knowledge barriers, which can guide targeted interventions. ​ </a:t>
            </a:r>
            <a:r>
              <a:rPr b="1" lang="en" sz="1200">
                <a:solidFill>
                  <a:schemeClr val="dk1"/>
                </a:solidFill>
                <a:latin typeface="Roboto"/>
                <a:ea typeface="Roboto"/>
                <a:cs typeface="Roboto"/>
                <a:sym typeface="Roboto"/>
              </a:rPr>
              <a:t>Stakeholder Impact</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304800" lvl="0" marL="457200" rtl="0" algn="l">
              <a:lnSpc>
                <a:spcPct val="115000"/>
              </a:lnSpc>
              <a:spcBef>
                <a:spcPts val="120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Healthcare Providers</a:t>
            </a:r>
            <a:r>
              <a:rPr lang="en" sz="1200">
                <a:solidFill>
                  <a:schemeClr val="dk1"/>
                </a:solidFill>
                <a:latin typeface="Roboto"/>
                <a:ea typeface="Roboto"/>
                <a:cs typeface="Roboto"/>
                <a:sym typeface="Roboto"/>
              </a:rPr>
              <a:t>: An imperfect tool is better than none; it can assist with targeted care.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Patients</a:t>
            </a:r>
            <a:r>
              <a:rPr lang="en" sz="1200">
                <a:solidFill>
                  <a:schemeClr val="dk1"/>
                </a:solidFill>
                <a:latin typeface="Roboto"/>
                <a:ea typeface="Roboto"/>
                <a:cs typeface="Roboto"/>
                <a:sym typeface="Roboto"/>
              </a:rPr>
              <a:t>: Improved access to resources and engagement with healthcare providers.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Public Health Officials and Policymakers</a:t>
            </a:r>
            <a:r>
              <a:rPr lang="en" sz="1200">
                <a:solidFill>
                  <a:schemeClr val="dk1"/>
                </a:solidFill>
                <a:latin typeface="Roboto"/>
                <a:ea typeface="Roboto"/>
                <a:cs typeface="Roboto"/>
                <a:sym typeface="Roboto"/>
              </a:rPr>
              <a:t>: The model can help identify areas where public services are most needed.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Health Insurance Companies</a:t>
            </a:r>
            <a:r>
              <a:rPr lang="en" sz="1200">
                <a:solidFill>
                  <a:schemeClr val="dk1"/>
                </a:solidFill>
                <a:latin typeface="Roboto"/>
                <a:ea typeface="Roboto"/>
                <a:cs typeface="Roboto"/>
                <a:sym typeface="Roboto"/>
              </a:rPr>
              <a:t>: Potential cost savings from improved diabetes management.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Researchers</a:t>
            </a:r>
            <a:r>
              <a:rPr lang="en" sz="1200">
                <a:solidFill>
                  <a:schemeClr val="dk1"/>
                </a:solidFill>
                <a:latin typeface="Roboto"/>
                <a:ea typeface="Roboto"/>
                <a:cs typeface="Roboto"/>
                <a:sym typeface="Roboto"/>
              </a:rPr>
              <a:t>: Enhanced understanding of risk factors and opportunities for improved research and data collection."</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31ee74fa88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31ee74fa88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31ee74fa88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31ee74fa88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thi</a:t>
            </a:r>
            <a:r>
              <a:rPr lang="en"/>
              <a:t>s quote because we believe it capture the essence of our project emphasizing that true healthcare goes beyond mere medical treatment and involves genuinely caring for the patient's overall well-being. </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sz="800"/>
              <a:t>At its heart, our project is about putting the human back into healthcare. We're not just looking at numbers and charts - we're trying to understand the whole person behind the diabetes diagnosis. It's like Dr. Peabody said, the real magic of medicine happens when we truly care for our patients.</a:t>
            </a:r>
            <a:endParaRPr i="1" sz="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1b80b5ee67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1b80b5ee67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50">
                <a:solidFill>
                  <a:srgbClr val="0E0E0E"/>
                </a:solidFill>
              </a:rPr>
              <a:t>Reina</a:t>
            </a:r>
            <a:endParaRPr b="1" sz="950">
              <a:solidFill>
                <a:srgbClr val="0E0E0E"/>
              </a:solidFill>
            </a:endParaRPr>
          </a:p>
          <a:p>
            <a:pPr indent="0" lvl="0" marL="0" rtl="0" algn="l">
              <a:lnSpc>
                <a:spcPct val="115000"/>
              </a:lnSpc>
              <a:spcBef>
                <a:spcPts val="0"/>
              </a:spcBef>
              <a:spcAft>
                <a:spcPts val="0"/>
              </a:spcAft>
              <a:buNone/>
            </a:pPr>
            <a:r>
              <a:t/>
            </a:r>
            <a:endParaRPr b="1" sz="950">
              <a:solidFill>
                <a:srgbClr val="0E0E0E"/>
              </a:solidFill>
            </a:endParaRPr>
          </a:p>
          <a:p>
            <a:pPr indent="0" lvl="0" marL="0" rtl="0" algn="l">
              <a:lnSpc>
                <a:spcPct val="115000"/>
              </a:lnSpc>
              <a:spcBef>
                <a:spcPts val="0"/>
              </a:spcBef>
              <a:spcAft>
                <a:spcPts val="0"/>
              </a:spcAft>
              <a:buNone/>
            </a:pPr>
            <a:r>
              <a:rPr b="1" lang="en" sz="950">
                <a:solidFill>
                  <a:srgbClr val="0E0E0E"/>
                </a:solidFill>
              </a:rPr>
              <a:t>Introduction</a:t>
            </a:r>
            <a:r>
              <a:rPr lang="en" sz="950">
                <a:solidFill>
                  <a:srgbClr val="0E0E0E"/>
                </a:solidFill>
              </a:rPr>
              <a:t>: “Let’s start by understanding the gravity of diabetes in the U.S. While </a:t>
            </a:r>
            <a:r>
              <a:rPr lang="en" sz="950">
                <a:solidFill>
                  <a:srgbClr val="0E0E0E"/>
                </a:solidFill>
              </a:rPr>
              <a:t>there</a:t>
            </a:r>
            <a:r>
              <a:rPr lang="en" sz="950">
                <a:solidFill>
                  <a:srgbClr val="0E0E0E"/>
                </a:solidFill>
              </a:rPr>
              <a:t> are 3 types, for the context of this Project we will focus on </a:t>
            </a:r>
            <a:r>
              <a:rPr lang="en" sz="950">
                <a:solidFill>
                  <a:srgbClr val="0E0E0E"/>
                </a:solidFill>
              </a:rPr>
              <a:t>Type</a:t>
            </a:r>
            <a:r>
              <a:rPr lang="en" sz="950">
                <a:solidFill>
                  <a:srgbClr val="0E0E0E"/>
                </a:solidFill>
              </a:rPr>
              <a:t> 2. </a:t>
            </a:r>
            <a:endParaRPr sz="950">
              <a:solidFill>
                <a:srgbClr val="0E0E0E"/>
              </a:solidFill>
            </a:endParaRPr>
          </a:p>
          <a:p>
            <a:pPr indent="0" lvl="0" marL="0" rtl="0" algn="l">
              <a:lnSpc>
                <a:spcPct val="115000"/>
              </a:lnSpc>
              <a:spcBef>
                <a:spcPts val="0"/>
              </a:spcBef>
              <a:spcAft>
                <a:spcPts val="0"/>
              </a:spcAft>
              <a:buNone/>
            </a:pPr>
            <a:r>
              <a:t/>
            </a:r>
            <a:endParaRPr b="1" sz="950">
              <a:solidFill>
                <a:srgbClr val="0E0E0E"/>
              </a:solidFill>
            </a:endParaRPr>
          </a:p>
          <a:p>
            <a:pPr indent="0" lvl="0" marL="0" rtl="0" algn="l">
              <a:lnSpc>
                <a:spcPct val="115000"/>
              </a:lnSpc>
              <a:spcBef>
                <a:spcPts val="0"/>
              </a:spcBef>
              <a:spcAft>
                <a:spcPts val="0"/>
              </a:spcAft>
              <a:buNone/>
            </a:pPr>
            <a:r>
              <a:rPr b="1" lang="en" sz="950">
                <a:solidFill>
                  <a:srgbClr val="0E0E0E"/>
                </a:solidFill>
              </a:rPr>
              <a:t>Type 2 Diabetes Context</a:t>
            </a:r>
            <a:r>
              <a:rPr lang="en" sz="950">
                <a:solidFill>
                  <a:srgbClr val="0E0E0E"/>
                </a:solidFill>
              </a:rPr>
              <a:t>:</a:t>
            </a:r>
            <a:endParaRPr sz="950">
              <a:solidFill>
                <a:srgbClr val="0E0E0E"/>
              </a:solidFill>
            </a:endParaRPr>
          </a:p>
          <a:p>
            <a:pPr indent="0" lvl="0" marL="0" rtl="0" algn="l">
              <a:lnSpc>
                <a:spcPct val="115000"/>
              </a:lnSpc>
              <a:spcBef>
                <a:spcPts val="0"/>
              </a:spcBef>
              <a:spcAft>
                <a:spcPts val="0"/>
              </a:spcAft>
              <a:buNone/>
            </a:pPr>
            <a:r>
              <a:rPr lang="en" sz="950">
                <a:solidFill>
                  <a:srgbClr val="0E0E0E"/>
                </a:solidFill>
              </a:rPr>
              <a:t>Type 2 diabetes, accounting for 90–95% of all diagnosed cases, is a chronic condition where the body struggles to use insulin effectively. </a:t>
            </a:r>
            <a:endParaRPr sz="950">
              <a:solidFill>
                <a:srgbClr val="0E0E0E"/>
              </a:solidFill>
            </a:endParaRPr>
          </a:p>
          <a:p>
            <a:pPr indent="0" lvl="0" marL="0" rtl="0" algn="l">
              <a:lnSpc>
                <a:spcPct val="115000"/>
              </a:lnSpc>
              <a:spcBef>
                <a:spcPts val="0"/>
              </a:spcBef>
              <a:spcAft>
                <a:spcPts val="0"/>
              </a:spcAft>
              <a:buNone/>
            </a:pPr>
            <a:r>
              <a:t/>
            </a:r>
            <a:endParaRPr sz="8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b="1" lang="en" sz="950">
                <a:solidFill>
                  <a:srgbClr val="0E0E0E"/>
                </a:solidFill>
              </a:rPr>
              <a:t>Key Data</a:t>
            </a:r>
            <a:r>
              <a:rPr lang="en" sz="950">
                <a:solidFill>
                  <a:srgbClr val="0E0E0E"/>
                </a:solidFill>
              </a:rPr>
              <a:t>: There are currently, around 38 million people live with diabetes, but shockingly, 1 in 5 don’t even know they have it. This delay in diagnosis contributes to severe outcomes, such as kidney failure, limb amputations, and blindness.”</a:t>
            </a:r>
            <a:endParaRPr sz="9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b="1" lang="en" sz="950">
                <a:solidFill>
                  <a:srgbClr val="0E0E0E"/>
                </a:solidFill>
              </a:rPr>
              <a:t>Call to Action</a:t>
            </a:r>
            <a:r>
              <a:rPr lang="en" sz="950">
                <a:solidFill>
                  <a:srgbClr val="0E0E0E"/>
                </a:solidFill>
              </a:rPr>
              <a:t>: These numbers highlight the urgency for proactive management. Small steps today can prevent lifelong challenges tomorrow.</a:t>
            </a:r>
            <a:endParaRPr sz="950">
              <a:solidFill>
                <a:srgbClr val="0E0E0E"/>
              </a:solidFill>
            </a:endParaRPr>
          </a:p>
          <a:p>
            <a:pPr indent="0" lvl="0" marL="0" rtl="0" algn="l">
              <a:lnSpc>
                <a:spcPct val="115000"/>
              </a:lnSpc>
              <a:spcBef>
                <a:spcPts val="0"/>
              </a:spcBef>
              <a:spcAft>
                <a:spcPts val="0"/>
              </a:spcAft>
              <a:buNone/>
            </a:pPr>
            <a:r>
              <a:t/>
            </a:r>
            <a:endParaRPr sz="850">
              <a:solidFill>
                <a:srgbClr val="0E0E0E"/>
              </a:solidFill>
            </a:endParaRPr>
          </a:p>
          <a:p>
            <a:pPr indent="0" lvl="0" marL="0" rtl="0" algn="l">
              <a:lnSpc>
                <a:spcPct val="115000"/>
              </a:lnSpc>
              <a:spcBef>
                <a:spcPts val="0"/>
              </a:spcBef>
              <a:spcAft>
                <a:spcPts val="0"/>
              </a:spcAft>
              <a:buNone/>
            </a:pPr>
            <a:r>
              <a:t/>
            </a:r>
            <a:endParaRPr sz="850">
              <a:solidFill>
                <a:srgbClr val="0E0E0E"/>
              </a:solidFill>
            </a:endParaRPr>
          </a:p>
          <a:p>
            <a:pPr indent="0" lvl="0" marL="0" rtl="0" algn="l">
              <a:lnSpc>
                <a:spcPct val="115000"/>
              </a:lnSpc>
              <a:spcBef>
                <a:spcPts val="0"/>
              </a:spcBef>
              <a:spcAft>
                <a:spcPts val="0"/>
              </a:spcAft>
              <a:buNone/>
            </a:pPr>
            <a:r>
              <a:t/>
            </a:r>
            <a:endParaRPr sz="850">
              <a:solidFill>
                <a:srgbClr val="0E0E0E"/>
              </a:solidFill>
            </a:endParaRPr>
          </a:p>
          <a:p>
            <a:pPr indent="0" lvl="0" marL="0" rtl="0" algn="l">
              <a:lnSpc>
                <a:spcPct val="115000"/>
              </a:lnSpc>
              <a:spcBef>
                <a:spcPts val="0"/>
              </a:spcBef>
              <a:spcAft>
                <a:spcPts val="0"/>
              </a:spcAft>
              <a:buNone/>
            </a:pPr>
            <a:r>
              <a:rPr lang="en" sz="850">
                <a:solidFill>
                  <a:srgbClr val="0E0E0E"/>
                </a:solidFill>
              </a:rPr>
              <a:t>—-</a:t>
            </a:r>
            <a:endParaRPr sz="850">
              <a:solidFill>
                <a:srgbClr val="0E0E0E"/>
              </a:solidFill>
            </a:endParaRPr>
          </a:p>
          <a:p>
            <a:pPr indent="0" lvl="0" marL="0" rtl="0" algn="l">
              <a:lnSpc>
                <a:spcPct val="115000"/>
              </a:lnSpc>
              <a:spcBef>
                <a:spcPts val="0"/>
              </a:spcBef>
              <a:spcAft>
                <a:spcPts val="0"/>
              </a:spcAft>
              <a:buNone/>
            </a:pPr>
            <a:r>
              <a:t/>
            </a:r>
            <a:endParaRPr sz="850">
              <a:solidFill>
                <a:srgbClr val="0E0E0E"/>
              </a:solidFill>
            </a:endParaRPr>
          </a:p>
          <a:p>
            <a:pPr indent="0" lvl="0" marL="0" rtl="0" algn="l">
              <a:lnSpc>
                <a:spcPct val="115000"/>
              </a:lnSpc>
              <a:spcBef>
                <a:spcPts val="0"/>
              </a:spcBef>
              <a:spcAft>
                <a:spcPts val="0"/>
              </a:spcAft>
              <a:buNone/>
            </a:pPr>
            <a:r>
              <a:t/>
            </a:r>
            <a:endParaRPr sz="850">
              <a:solidFill>
                <a:srgbClr val="0E0E0E"/>
              </a:solidFill>
            </a:endParaRPr>
          </a:p>
          <a:p>
            <a:pPr indent="0" lvl="0" marL="0" rtl="0" algn="l">
              <a:lnSpc>
                <a:spcPct val="115000"/>
              </a:lnSpc>
              <a:spcBef>
                <a:spcPts val="0"/>
              </a:spcBef>
              <a:spcAft>
                <a:spcPts val="0"/>
              </a:spcAft>
              <a:buNone/>
            </a:pPr>
            <a:r>
              <a:rPr lang="en" sz="850">
                <a:solidFill>
                  <a:srgbClr val="0E0E0E"/>
                </a:solidFill>
              </a:rPr>
              <a:t>I</a:t>
            </a:r>
            <a:r>
              <a:rPr lang="en" sz="650">
                <a:solidFill>
                  <a:srgbClr val="0E0E0E"/>
                </a:solidFill>
              </a:rPr>
              <a:t>t’</a:t>
            </a:r>
            <a:r>
              <a:rPr lang="en" sz="750">
                <a:solidFill>
                  <a:srgbClr val="0E0E0E"/>
                </a:solidFill>
              </a:rPr>
              <a:t>s linked to lifestyle factors like poor diet, inactivity, and obesity, but genetics also play a role. Key risks include being overweight, having a family history, or belonging to certain ethnic groups. Complications, such as heart disease, kidney failure, and blindness, make it critical to manage effectively. Early action—through healthy eating, exercise, and weight management—can prevent or delay its onset. </a:t>
            </a:r>
            <a:endParaRPr sz="750">
              <a:solidFill>
                <a:srgbClr val="0E0E0E"/>
              </a:solidFill>
            </a:endParaRPr>
          </a:p>
          <a:p>
            <a:pPr indent="0" lvl="0" marL="0" rtl="0" algn="l">
              <a:lnSpc>
                <a:spcPct val="115000"/>
              </a:lnSpc>
              <a:spcBef>
                <a:spcPts val="0"/>
              </a:spcBef>
              <a:spcAft>
                <a:spcPts val="0"/>
              </a:spcAft>
              <a:buNone/>
            </a:pPr>
            <a:r>
              <a:t/>
            </a:r>
            <a:endParaRPr sz="750">
              <a:solidFill>
                <a:srgbClr val="0E0E0E"/>
              </a:solidFill>
            </a:endParaRPr>
          </a:p>
          <a:p>
            <a:pPr indent="0" lvl="0" marL="0" rtl="0" algn="l">
              <a:lnSpc>
                <a:spcPct val="115000"/>
              </a:lnSpc>
              <a:spcBef>
                <a:spcPts val="0"/>
              </a:spcBef>
              <a:spcAft>
                <a:spcPts val="0"/>
              </a:spcAft>
              <a:buNone/>
            </a:pPr>
            <a:r>
              <a:t/>
            </a:r>
            <a:endParaRPr sz="750">
              <a:solidFill>
                <a:srgbClr val="0E0E0E"/>
              </a:solidFill>
            </a:endParaRPr>
          </a:p>
          <a:p>
            <a:pPr indent="0" lvl="0" marL="0" rtl="0" algn="l">
              <a:lnSpc>
                <a:spcPct val="115000"/>
              </a:lnSpc>
              <a:spcBef>
                <a:spcPts val="0"/>
              </a:spcBef>
              <a:spcAft>
                <a:spcPts val="0"/>
              </a:spcAft>
              <a:buNone/>
            </a:pPr>
            <a:r>
              <a:t/>
            </a:r>
            <a:endParaRPr sz="950">
              <a:solidFill>
                <a:srgbClr val="0E0E0E"/>
              </a:solidFill>
            </a:endParaRPr>
          </a:p>
          <a:p>
            <a:pPr indent="0" lvl="0" marL="0" rtl="0" algn="l">
              <a:lnSpc>
                <a:spcPct val="115000"/>
              </a:lnSpc>
              <a:spcBef>
                <a:spcPts val="0"/>
              </a:spcBef>
              <a:spcAft>
                <a:spcPts val="0"/>
              </a:spcAft>
              <a:buNone/>
            </a:pPr>
            <a:r>
              <a:t/>
            </a:r>
            <a:endParaRPr sz="950">
              <a:solidFill>
                <a:srgbClr val="0E0E0E"/>
              </a:solidFill>
            </a:endParaRPr>
          </a:p>
          <a:p>
            <a:pPr indent="0" lvl="0" marL="0" rtl="0" algn="l">
              <a:lnSpc>
                <a:spcPct val="115000"/>
              </a:lnSpc>
              <a:spcBef>
                <a:spcPts val="0"/>
              </a:spcBef>
              <a:spcAft>
                <a:spcPts val="0"/>
              </a:spcAft>
              <a:buNone/>
            </a:pPr>
            <a:r>
              <a:rPr lang="en" sz="950">
                <a:solidFill>
                  <a:srgbClr val="0E0E0E"/>
                </a:solidFill>
              </a:rPr>
              <a:t>—--</a:t>
            </a:r>
            <a:endParaRPr sz="9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950">
                <a:solidFill>
                  <a:srgbClr val="0E0E0E"/>
                </a:solidFill>
              </a:rPr>
              <a:t>Did you know that 1 in 3 adults is at risk of developing type 2 diabetes? </a:t>
            </a:r>
            <a:endParaRPr sz="9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950">
                <a:solidFill>
                  <a:srgbClr val="0E0E0E"/>
                </a:solidFill>
              </a:rPr>
              <a:t>	•	</a:t>
            </a:r>
            <a:r>
              <a:rPr b="1" lang="en" sz="950">
                <a:solidFill>
                  <a:srgbClr val="0E0E0E"/>
                </a:solidFill>
              </a:rPr>
              <a:t>Key Data</a:t>
            </a:r>
            <a:r>
              <a:rPr lang="en" sz="950">
                <a:solidFill>
                  <a:srgbClr val="0E0E0E"/>
                </a:solidFill>
              </a:rPr>
              <a:t>: There are currently, around 38 million people live with diabetes, but shockingly, 1 in 5 don’t even know they have it. This delay in diagnosis contributes to severe outcomes, such as kidney failure, limb amputations, and blindness.”</a:t>
            </a:r>
            <a:endParaRPr sz="9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950">
                <a:solidFill>
                  <a:srgbClr val="0E0E0E"/>
                </a:solidFill>
              </a:rPr>
              <a:t>	•	</a:t>
            </a:r>
            <a:r>
              <a:rPr b="1" lang="en" sz="950">
                <a:solidFill>
                  <a:srgbClr val="0E0E0E"/>
                </a:solidFill>
              </a:rPr>
              <a:t>Call to Action</a:t>
            </a:r>
            <a:r>
              <a:rPr lang="en" sz="950">
                <a:solidFill>
                  <a:srgbClr val="0E0E0E"/>
                </a:solidFill>
              </a:rPr>
              <a:t>: These numbers highlight the urgency for proactive management. Small steps today can prevent lifelong challenges tomorrow.</a:t>
            </a:r>
            <a:endParaRPr sz="950">
              <a:solidFill>
                <a:srgbClr val="0E0E0E"/>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Citation: </a:t>
            </a:r>
            <a:endParaRPr/>
          </a:p>
          <a:p>
            <a:pPr indent="-298450" lvl="0" marL="457200" rtl="0" algn="l">
              <a:spcBef>
                <a:spcPts val="0"/>
              </a:spcBef>
              <a:spcAft>
                <a:spcPts val="0"/>
              </a:spcAft>
              <a:buSzPts val="1100"/>
              <a:buChar char="●"/>
            </a:pPr>
            <a:r>
              <a:rPr lang="en" u="sng">
                <a:solidFill>
                  <a:schemeClr val="hlink"/>
                </a:solidFill>
                <a:hlinkClick r:id="rId2"/>
              </a:rPr>
              <a:t>https://www.cdc.gov/diabetes/prevention-type-2/index.html</a:t>
            </a:r>
            <a:endParaRPr/>
          </a:p>
          <a:p>
            <a:pPr indent="-298450" lvl="0" marL="457200" rtl="0" algn="l">
              <a:spcBef>
                <a:spcPts val="0"/>
              </a:spcBef>
              <a:spcAft>
                <a:spcPts val="0"/>
              </a:spcAft>
              <a:buSzPts val="1100"/>
              <a:buChar char="●"/>
            </a:pPr>
            <a:r>
              <a:rPr lang="en" u="sng">
                <a:solidFill>
                  <a:schemeClr val="hlink"/>
                </a:solidFill>
                <a:hlinkClick r:id="rId3"/>
              </a:rPr>
              <a:t>https://www.cdc.gov/diabetes/about/index.html</a:t>
            </a:r>
            <a:r>
              <a:rPr lang="en"/>
              <a:t>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1b80b5ee6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1b80b5ee6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127000" rtl="0" algn="l">
              <a:lnSpc>
                <a:spcPct val="115000"/>
              </a:lnSpc>
              <a:spcBef>
                <a:spcPts val="900"/>
              </a:spcBef>
              <a:spcAft>
                <a:spcPts val="0"/>
              </a:spcAft>
              <a:buNone/>
            </a:pPr>
            <a:r>
              <a:rPr lang="en" sz="1450">
                <a:solidFill>
                  <a:srgbClr val="0E0E0E"/>
                </a:solidFill>
              </a:rPr>
              <a:t>Reina</a:t>
            </a:r>
            <a:endParaRPr sz="1450">
              <a:solidFill>
                <a:srgbClr val="0E0E0E"/>
              </a:solidFill>
            </a:endParaRPr>
          </a:p>
          <a:p>
            <a:pPr indent="-127000" lvl="0" marL="127000" rtl="0" algn="l">
              <a:lnSpc>
                <a:spcPct val="115000"/>
              </a:lnSpc>
              <a:spcBef>
                <a:spcPts val="900"/>
              </a:spcBef>
              <a:spcAft>
                <a:spcPts val="0"/>
              </a:spcAft>
              <a:buNone/>
            </a:pPr>
            <a:r>
              <a:rPr lang="en" sz="1450">
                <a:solidFill>
                  <a:srgbClr val="0E0E0E"/>
                </a:solidFill>
              </a:rPr>
              <a:t>Ryan	 45sec</a:t>
            </a:r>
            <a:endParaRPr sz="1450">
              <a:solidFill>
                <a:srgbClr val="0E0E0E"/>
              </a:solidFill>
            </a:endParaRPr>
          </a:p>
          <a:p>
            <a:pPr indent="-127000" lvl="0" marL="127000" rtl="0" algn="l">
              <a:lnSpc>
                <a:spcPct val="115000"/>
              </a:lnSpc>
              <a:spcBef>
                <a:spcPts val="900"/>
              </a:spcBef>
              <a:spcAft>
                <a:spcPts val="0"/>
              </a:spcAft>
              <a:buNone/>
            </a:pPr>
            <a:r>
              <a:rPr b="1" lang="en" sz="1150">
                <a:solidFill>
                  <a:srgbClr val="0E0E0E"/>
                </a:solidFill>
              </a:rPr>
              <a:t>The Challenge</a:t>
            </a:r>
            <a:r>
              <a:rPr lang="en" sz="1150">
                <a:solidFill>
                  <a:srgbClr val="0E0E0E"/>
                </a:solidFill>
              </a:rPr>
              <a:t>: One of the biggest hurdles is patient apathy. Apathy refers to a lack of motivation in managing diabetes, seen in inconsistent medication use, missed doctor visits, or failure to follow lifestyle recommendations. It’s driven by factors like depression, burnout, lack of awareness, socioeconomic challenges, and feeling overwhelmed by daily disease management.</a:t>
            </a:r>
            <a:endParaRPr sz="11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150">
                <a:solidFill>
                  <a:srgbClr val="0E0E0E"/>
                </a:solidFill>
              </a:rPr>
              <a:t> Even with awareness, many struggle with consistent self-management, which is critical for controlling diabetes effectively.</a:t>
            </a:r>
            <a:endParaRPr sz="1150">
              <a:solidFill>
                <a:srgbClr val="0E0E0E"/>
              </a:solidFill>
            </a:endParaRPr>
          </a:p>
          <a:p>
            <a:pPr indent="-127000" lvl="0" marL="127000" rtl="0" algn="l">
              <a:lnSpc>
                <a:spcPct val="115000"/>
              </a:lnSpc>
              <a:spcBef>
                <a:spcPts val="900"/>
              </a:spcBef>
              <a:spcAft>
                <a:spcPts val="0"/>
              </a:spcAft>
              <a:buNone/>
            </a:pPr>
            <a:r>
              <a:rPr lang="en" sz="1150">
                <a:solidFill>
                  <a:srgbClr val="0E0E0E"/>
                </a:solidFill>
              </a:rPr>
              <a:t>	•	</a:t>
            </a:r>
            <a:r>
              <a:rPr b="1" lang="en" sz="1150">
                <a:solidFill>
                  <a:srgbClr val="0E0E0E"/>
                </a:solidFill>
              </a:rPr>
              <a:t>Innovative Approach</a:t>
            </a:r>
            <a:r>
              <a:rPr lang="en" sz="1150">
                <a:solidFill>
                  <a:srgbClr val="0E0E0E"/>
                </a:solidFill>
              </a:rPr>
              <a:t>: To tackle this, we’re leveraging data from NHANES to build predictive models. These models can help us identify individuals at risk of disengagement, so we can intervene early and effectively.</a:t>
            </a:r>
            <a:endParaRPr sz="11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150">
                <a:solidFill>
                  <a:srgbClr val="0E0E0E"/>
                </a:solidFill>
              </a:rPr>
              <a:t>	•	</a:t>
            </a:r>
            <a:r>
              <a:rPr b="1" lang="en" sz="1150">
                <a:solidFill>
                  <a:srgbClr val="0E0E0E"/>
                </a:solidFill>
              </a:rPr>
              <a:t>Economic Impact</a:t>
            </a:r>
            <a:r>
              <a:rPr lang="en" sz="1150">
                <a:solidFill>
                  <a:srgbClr val="0E0E0E"/>
                </a:solidFill>
              </a:rPr>
              <a:t>: And let’s not forget the financial toll. With over $413 billion spent annually on diabetes-related healthcare and productivity losses, addressing this challenge isn’t just about health—it’s about sustainability.</a:t>
            </a:r>
            <a:endParaRPr sz="11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50">
                <a:solidFill>
                  <a:srgbClr val="0E0E0E"/>
                </a:solidFill>
              </a:rPr>
              <a:t>Reina</a:t>
            </a:r>
            <a:endParaRPr b="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b="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b="1" lang="en" sz="1050">
                <a:solidFill>
                  <a:srgbClr val="0E0E0E"/>
                </a:solidFill>
              </a:rPr>
              <a:t>Ryan 45 sec</a:t>
            </a:r>
            <a:endParaRPr b="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b="1" lang="en" sz="1050">
                <a:solidFill>
                  <a:srgbClr val="0E0E0E"/>
                </a:solidFill>
              </a:rPr>
              <a:t>Framing the Research</a:t>
            </a:r>
            <a:r>
              <a:rPr lang="en" sz="1050">
                <a:solidFill>
                  <a:srgbClr val="0E0E0E"/>
                </a:solidFill>
              </a:rPr>
              <a:t>: “We’re focusing on three critical questions: First, can we use machine learning to predict which patients are at risk? Second, what drives patient apathy in diabetes care? And third, how can we transform these insights into actionable strategies?”</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850">
                <a:solidFill>
                  <a:srgbClr val="0E0E0E"/>
                </a:solidFill>
              </a:rPr>
              <a:t>Our key stakeholders are healthcare providers, patients, policymakers, health insurance companies,and researchers.</a:t>
            </a:r>
            <a:endParaRPr sz="8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750">
                <a:solidFill>
                  <a:srgbClr val="0E0E0E"/>
                </a:solidFill>
              </a:rPr>
              <a:t>	•</a:t>
            </a:r>
            <a:r>
              <a:rPr b="1" lang="en" sz="750">
                <a:solidFill>
                  <a:srgbClr val="0E0E0E"/>
                </a:solidFill>
              </a:rPr>
              <a:t>Key Stakeholders</a:t>
            </a:r>
            <a:r>
              <a:rPr lang="en" sz="750">
                <a:solidFill>
                  <a:srgbClr val="0E0E0E"/>
                </a:solidFill>
              </a:rPr>
              <a:t>: This research has broad implications. Healthcare providers can target support where it’s needed most. Patients benefit from tailored strategies that improve their quality of life. Policymakers can optimize resource allocation, while insurers find more cost-effective solutions. Finally, researchers gain a deeper understanding of diabetes-related behaviors.</a:t>
            </a:r>
            <a:endParaRPr sz="75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850">
                <a:solidFill>
                  <a:srgbClr val="0E0E0E"/>
                </a:solidFill>
              </a:rPr>
              <a:t>	•</a:t>
            </a:r>
            <a:r>
              <a:rPr b="1" lang="en" sz="850">
                <a:solidFill>
                  <a:srgbClr val="0E0E0E"/>
                </a:solidFill>
              </a:rPr>
              <a:t>Call to Collaboration</a:t>
            </a:r>
            <a:r>
              <a:rPr lang="en" sz="850">
                <a:solidFill>
                  <a:srgbClr val="0E0E0E"/>
                </a:solidFill>
              </a:rPr>
              <a:t>: By addressing these questions and collaborating with stakeholders, we can move closer to a future where diabetes is manageable for all.</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project aims to use machine learning to identify patients at risk of detachment from self-care, with high hopes that our results could enable healthcare providers, patients, families, policy makers to offer a more personalized and effective careplan. By focusing on understanding the factors that contribute to patient disengagement, we are essentially finding new ways to "care for the patient" in the context of diabetes management.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1b80b5ee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1b80b5ee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 (5 sec)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 y="410467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6782" y="-1232671"/>
              <a:ext cx="9150782"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7266974" y="4937849"/>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93550" y="4455724"/>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rot="10800000">
              <a:off x="8291042" y="569492"/>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a:off x="-885529" y="302485"/>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782225" y="47012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92960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rot="10800000">
              <a:off x="-689412" y="-1173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4880516" y="-24170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txBox="1"/>
          <p:nvPr>
            <p:ph type="ctrTitle"/>
          </p:nvPr>
        </p:nvSpPr>
        <p:spPr>
          <a:xfrm>
            <a:off x="1394250" y="1432275"/>
            <a:ext cx="6355500" cy="16101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9" name="Google Shape;29;p2"/>
          <p:cNvSpPr txBox="1"/>
          <p:nvPr>
            <p:ph idx="1" type="subTitle"/>
          </p:nvPr>
        </p:nvSpPr>
        <p:spPr>
          <a:xfrm>
            <a:off x="1394250" y="3058425"/>
            <a:ext cx="6355500" cy="38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2" name="Shape 212"/>
        <p:cNvGrpSpPr/>
        <p:nvPr/>
      </p:nvGrpSpPr>
      <p:grpSpPr>
        <a:xfrm>
          <a:off x="0" y="0"/>
          <a:ext cx="0" cy="0"/>
          <a:chOff x="0" y="0"/>
          <a:chExt cx="0" cy="0"/>
        </a:xfrm>
      </p:grpSpPr>
      <p:grpSp>
        <p:nvGrpSpPr>
          <p:cNvPr id="213" name="Google Shape;213;p11"/>
          <p:cNvGrpSpPr/>
          <p:nvPr/>
        </p:nvGrpSpPr>
        <p:grpSpPr>
          <a:xfrm flipH="1" rot="10800000">
            <a:off x="-3394" y="-2273839"/>
            <a:ext cx="9804518" cy="8448224"/>
            <a:chOff x="-3394" y="-1706421"/>
            <a:chExt cx="9804518" cy="8448224"/>
          </a:xfrm>
        </p:grpSpPr>
        <p:sp>
          <p:nvSpPr>
            <p:cNvPr id="214" name="Google Shape;214;p11"/>
            <p:cNvSpPr/>
            <p:nvPr/>
          </p:nvSpPr>
          <p:spPr>
            <a:xfrm rot="-5400000">
              <a:off x="7120124" y="40608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 y="379782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rot="10800000">
              <a:off x="-3394" y="-1706421"/>
              <a:ext cx="9150782"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11"/>
          <p:cNvSpPr txBox="1"/>
          <p:nvPr>
            <p:ph hasCustomPrompt="1" type="title"/>
          </p:nvPr>
        </p:nvSpPr>
        <p:spPr>
          <a:xfrm>
            <a:off x="3025725" y="1918850"/>
            <a:ext cx="4078800" cy="768000"/>
          </a:xfrm>
          <a:prstGeom prst="rect">
            <a:avLst/>
          </a:prstGeom>
        </p:spPr>
        <p:txBody>
          <a:bodyPr anchorCtr="0" anchor="ctr" bIns="91425" lIns="91425" spcFirstLastPara="1" rIns="91425" wrap="square" tIns="91425">
            <a:noAutofit/>
          </a:bodyPr>
          <a:lstStyle>
            <a:lvl1pPr lvl="0">
              <a:spcBef>
                <a:spcPts val="0"/>
              </a:spcBef>
              <a:spcAft>
                <a:spcPts val="0"/>
              </a:spcAft>
              <a:buSzPts val="9600"/>
              <a:buFont typeface="Poppins"/>
              <a:buNone/>
              <a:defRPr sz="5300">
                <a:latin typeface="Poppins"/>
                <a:ea typeface="Poppins"/>
                <a:cs typeface="Poppins"/>
                <a:sym typeface="Poppins"/>
              </a:defRPr>
            </a:lvl1pPr>
            <a:lvl2pPr lvl="1" algn="ctr">
              <a:spcBef>
                <a:spcPts val="0"/>
              </a:spcBef>
              <a:spcAft>
                <a:spcPts val="0"/>
              </a:spcAft>
              <a:buSzPts val="9600"/>
              <a:buFont typeface="Poppins"/>
              <a:buNone/>
              <a:defRPr b="0" sz="9600">
                <a:latin typeface="Poppins"/>
                <a:ea typeface="Poppins"/>
                <a:cs typeface="Poppins"/>
                <a:sym typeface="Poppins"/>
              </a:defRPr>
            </a:lvl2pPr>
            <a:lvl3pPr lvl="2" algn="ctr">
              <a:spcBef>
                <a:spcPts val="0"/>
              </a:spcBef>
              <a:spcAft>
                <a:spcPts val="0"/>
              </a:spcAft>
              <a:buSzPts val="9600"/>
              <a:buFont typeface="Poppins"/>
              <a:buNone/>
              <a:defRPr b="0" sz="9600">
                <a:latin typeface="Poppins"/>
                <a:ea typeface="Poppins"/>
                <a:cs typeface="Poppins"/>
                <a:sym typeface="Poppins"/>
              </a:defRPr>
            </a:lvl3pPr>
            <a:lvl4pPr lvl="3" algn="ctr">
              <a:spcBef>
                <a:spcPts val="0"/>
              </a:spcBef>
              <a:spcAft>
                <a:spcPts val="0"/>
              </a:spcAft>
              <a:buSzPts val="9600"/>
              <a:buFont typeface="Poppins"/>
              <a:buNone/>
              <a:defRPr b="0" sz="9600">
                <a:latin typeface="Poppins"/>
                <a:ea typeface="Poppins"/>
                <a:cs typeface="Poppins"/>
                <a:sym typeface="Poppins"/>
              </a:defRPr>
            </a:lvl4pPr>
            <a:lvl5pPr lvl="4" algn="ctr">
              <a:spcBef>
                <a:spcPts val="0"/>
              </a:spcBef>
              <a:spcAft>
                <a:spcPts val="0"/>
              </a:spcAft>
              <a:buSzPts val="9600"/>
              <a:buFont typeface="Poppins"/>
              <a:buNone/>
              <a:defRPr b="0" sz="9600">
                <a:latin typeface="Poppins"/>
                <a:ea typeface="Poppins"/>
                <a:cs typeface="Poppins"/>
                <a:sym typeface="Poppins"/>
              </a:defRPr>
            </a:lvl5pPr>
            <a:lvl6pPr lvl="5" algn="ctr">
              <a:spcBef>
                <a:spcPts val="0"/>
              </a:spcBef>
              <a:spcAft>
                <a:spcPts val="0"/>
              </a:spcAft>
              <a:buSzPts val="9600"/>
              <a:buFont typeface="Poppins"/>
              <a:buNone/>
              <a:defRPr b="0" sz="9600">
                <a:latin typeface="Poppins"/>
                <a:ea typeface="Poppins"/>
                <a:cs typeface="Poppins"/>
                <a:sym typeface="Poppins"/>
              </a:defRPr>
            </a:lvl6pPr>
            <a:lvl7pPr lvl="6" algn="ctr">
              <a:spcBef>
                <a:spcPts val="0"/>
              </a:spcBef>
              <a:spcAft>
                <a:spcPts val="0"/>
              </a:spcAft>
              <a:buSzPts val="9600"/>
              <a:buFont typeface="Poppins"/>
              <a:buNone/>
              <a:defRPr b="0" sz="9600">
                <a:latin typeface="Poppins"/>
                <a:ea typeface="Poppins"/>
                <a:cs typeface="Poppins"/>
                <a:sym typeface="Poppins"/>
              </a:defRPr>
            </a:lvl7pPr>
            <a:lvl8pPr lvl="7" algn="ctr">
              <a:spcBef>
                <a:spcPts val="0"/>
              </a:spcBef>
              <a:spcAft>
                <a:spcPts val="0"/>
              </a:spcAft>
              <a:buSzPts val="9600"/>
              <a:buFont typeface="Poppins"/>
              <a:buNone/>
              <a:defRPr b="0" sz="9600">
                <a:latin typeface="Poppins"/>
                <a:ea typeface="Poppins"/>
                <a:cs typeface="Poppins"/>
                <a:sym typeface="Poppins"/>
              </a:defRPr>
            </a:lvl8pPr>
            <a:lvl9pPr lvl="8" algn="ctr">
              <a:spcBef>
                <a:spcPts val="0"/>
              </a:spcBef>
              <a:spcAft>
                <a:spcPts val="0"/>
              </a:spcAft>
              <a:buSzPts val="9600"/>
              <a:buFont typeface="Poppins"/>
              <a:buNone/>
              <a:defRPr b="0" sz="9600">
                <a:latin typeface="Poppins"/>
                <a:ea typeface="Poppins"/>
                <a:cs typeface="Poppins"/>
                <a:sym typeface="Poppins"/>
              </a:defRPr>
            </a:lvl9pPr>
          </a:lstStyle>
          <a:p>
            <a:r>
              <a:t>xx%</a:t>
            </a:r>
          </a:p>
        </p:txBody>
      </p:sp>
      <p:sp>
        <p:nvSpPr>
          <p:cNvPr id="218" name="Google Shape;218;p11"/>
          <p:cNvSpPr txBox="1"/>
          <p:nvPr>
            <p:ph idx="1" type="subTitle"/>
          </p:nvPr>
        </p:nvSpPr>
        <p:spPr>
          <a:xfrm>
            <a:off x="3025725" y="2697650"/>
            <a:ext cx="4078800" cy="49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19" name="Google Shape;219;p11"/>
          <p:cNvGrpSpPr/>
          <p:nvPr/>
        </p:nvGrpSpPr>
        <p:grpSpPr>
          <a:xfrm>
            <a:off x="998171" y="-8"/>
            <a:ext cx="6608794" cy="5143512"/>
            <a:chOff x="998171" y="-8"/>
            <a:chExt cx="6608794" cy="5143512"/>
          </a:xfrm>
        </p:grpSpPr>
        <p:sp>
          <p:nvSpPr>
            <p:cNvPr id="220" name="Google Shape;220;p11"/>
            <p:cNvSpPr/>
            <p:nvPr/>
          </p:nvSpPr>
          <p:spPr>
            <a:xfrm rot="10800000">
              <a:off x="998171" y="4876498"/>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6600181"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11"/>
          <p:cNvGrpSpPr/>
          <p:nvPr/>
        </p:nvGrpSpPr>
        <p:grpSpPr>
          <a:xfrm flipH="1" rot="10800000">
            <a:off x="-1443375" y="-2220551"/>
            <a:ext cx="11922622" cy="9653454"/>
            <a:chOff x="-1443375" y="-2964939"/>
            <a:chExt cx="11922622" cy="9653454"/>
          </a:xfrm>
        </p:grpSpPr>
        <p:grpSp>
          <p:nvGrpSpPr>
            <p:cNvPr id="223" name="Google Shape;223;p11"/>
            <p:cNvGrpSpPr/>
            <p:nvPr/>
          </p:nvGrpSpPr>
          <p:grpSpPr>
            <a:xfrm>
              <a:off x="6475250" y="3928475"/>
              <a:ext cx="4003997" cy="2064658"/>
              <a:chOff x="5557850" y="3928475"/>
              <a:chExt cx="4003997" cy="2064658"/>
            </a:xfrm>
          </p:grpSpPr>
          <p:sp>
            <p:nvSpPr>
              <p:cNvPr id="224" name="Google Shape;224;p11"/>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5557850" y="3928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1"/>
            <p:cNvGrpSpPr/>
            <p:nvPr/>
          </p:nvGrpSpPr>
          <p:grpSpPr>
            <a:xfrm>
              <a:off x="-1443375" y="3908625"/>
              <a:ext cx="5889466" cy="2779890"/>
              <a:chOff x="-1394450" y="3908625"/>
              <a:chExt cx="5889466" cy="2779890"/>
            </a:xfrm>
          </p:grpSpPr>
          <p:sp>
            <p:nvSpPr>
              <p:cNvPr id="227" name="Google Shape;227;p11"/>
              <p:cNvSpPr/>
              <p:nvPr/>
            </p:nvSpPr>
            <p:spPr>
              <a:xfrm>
                <a:off x="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1394450" y="3908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11"/>
            <p:cNvSpPr/>
            <p:nvPr/>
          </p:nvSpPr>
          <p:spPr>
            <a:xfrm rot="10800000">
              <a:off x="-377487" y="-14120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rot="10800000">
              <a:off x="4605266" y="-29649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231" name="Shape 2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2" name="Shape 232"/>
        <p:cNvGrpSpPr/>
        <p:nvPr/>
      </p:nvGrpSpPr>
      <p:grpSpPr>
        <a:xfrm>
          <a:off x="0" y="0"/>
          <a:ext cx="0" cy="0"/>
          <a:chOff x="0" y="0"/>
          <a:chExt cx="0" cy="0"/>
        </a:xfrm>
      </p:grpSpPr>
      <p:grpSp>
        <p:nvGrpSpPr>
          <p:cNvPr id="233" name="Google Shape;233;p13"/>
          <p:cNvGrpSpPr/>
          <p:nvPr/>
        </p:nvGrpSpPr>
        <p:grpSpPr>
          <a:xfrm>
            <a:off x="-150966" y="-1569997"/>
            <a:ext cx="9294978" cy="8009776"/>
            <a:chOff x="-150966" y="-1569997"/>
            <a:chExt cx="9294978" cy="8009776"/>
          </a:xfrm>
        </p:grpSpPr>
        <p:sp>
          <p:nvSpPr>
            <p:cNvPr id="234" name="Google Shape;234;p13"/>
            <p:cNvSpPr/>
            <p:nvPr/>
          </p:nvSpPr>
          <p:spPr>
            <a:xfrm flipH="1">
              <a:off x="-150966" y="452838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rot="10800000">
              <a:off x="5623599" y="-156999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3"/>
          <p:cNvSpPr txBox="1"/>
          <p:nvPr>
            <p:ph idx="1" type="subTitle"/>
          </p:nvPr>
        </p:nvSpPr>
        <p:spPr>
          <a:xfrm>
            <a:off x="1024750"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37" name="Google Shape;237;p13"/>
          <p:cNvSpPr txBox="1"/>
          <p:nvPr>
            <p:ph idx="2" type="subTitle"/>
          </p:nvPr>
        </p:nvSpPr>
        <p:spPr>
          <a:xfrm>
            <a:off x="3419221"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38" name="Google Shape;238;p13"/>
          <p:cNvSpPr txBox="1"/>
          <p:nvPr>
            <p:ph idx="3" type="subTitle"/>
          </p:nvPr>
        </p:nvSpPr>
        <p:spPr>
          <a:xfrm>
            <a:off x="5813699"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39" name="Google Shape;239;p13"/>
          <p:cNvSpPr txBox="1"/>
          <p:nvPr>
            <p:ph idx="4" type="subTitle"/>
          </p:nvPr>
        </p:nvSpPr>
        <p:spPr>
          <a:xfrm>
            <a:off x="1024750"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40" name="Google Shape;240;p13"/>
          <p:cNvSpPr txBox="1"/>
          <p:nvPr>
            <p:ph idx="5" type="subTitle"/>
          </p:nvPr>
        </p:nvSpPr>
        <p:spPr>
          <a:xfrm>
            <a:off x="3419221"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41" name="Google Shape;241;p13"/>
          <p:cNvSpPr txBox="1"/>
          <p:nvPr>
            <p:ph idx="6" type="subTitle"/>
          </p:nvPr>
        </p:nvSpPr>
        <p:spPr>
          <a:xfrm>
            <a:off x="5813699"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242" name="Google Shape;242;p13"/>
          <p:cNvGrpSpPr/>
          <p:nvPr/>
        </p:nvGrpSpPr>
        <p:grpSpPr>
          <a:xfrm rot="10800000">
            <a:off x="-2096303" y="3730190"/>
            <a:ext cx="3010303" cy="380635"/>
            <a:chOff x="5446772" y="1743190"/>
            <a:chExt cx="3010303" cy="380635"/>
          </a:xfrm>
        </p:grpSpPr>
        <p:grpSp>
          <p:nvGrpSpPr>
            <p:cNvPr id="243" name="Google Shape;243;p13"/>
            <p:cNvGrpSpPr/>
            <p:nvPr/>
          </p:nvGrpSpPr>
          <p:grpSpPr>
            <a:xfrm flipH="1">
              <a:off x="5898325" y="1865405"/>
              <a:ext cx="1567047" cy="45661"/>
              <a:chOff x="1754675" y="2661275"/>
              <a:chExt cx="1945675" cy="56700"/>
            </a:xfrm>
          </p:grpSpPr>
          <p:cxnSp>
            <p:nvCxnSpPr>
              <p:cNvPr id="244" name="Google Shape;244;p13"/>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245" name="Google Shape;245;p13"/>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3"/>
            <p:cNvGrpSpPr/>
            <p:nvPr/>
          </p:nvGrpSpPr>
          <p:grpSpPr>
            <a:xfrm flipH="1">
              <a:off x="5477439" y="1987637"/>
              <a:ext cx="1561280" cy="136187"/>
              <a:chOff x="1754675" y="2824000"/>
              <a:chExt cx="4728285" cy="412439"/>
            </a:xfrm>
          </p:grpSpPr>
          <p:sp>
            <p:nvSpPr>
              <p:cNvPr id="247" name="Google Shape;247;p1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248" name="Google Shape;248;p1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3"/>
            <p:cNvGrpSpPr/>
            <p:nvPr/>
          </p:nvGrpSpPr>
          <p:grpSpPr>
            <a:xfrm flipH="1">
              <a:off x="5446772" y="1743190"/>
              <a:ext cx="3010303" cy="45661"/>
              <a:chOff x="1766900" y="2869225"/>
              <a:chExt cx="3737650" cy="56700"/>
            </a:xfrm>
          </p:grpSpPr>
          <p:cxnSp>
            <p:nvCxnSpPr>
              <p:cNvPr id="250" name="Google Shape;250;p13"/>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251" name="Google Shape;251;p1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 name="Google Shape;25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13"/>
          <p:cNvSpPr txBox="1"/>
          <p:nvPr>
            <p:ph hasCustomPrompt="1" idx="7" type="title"/>
          </p:nvPr>
        </p:nvSpPr>
        <p:spPr>
          <a:xfrm>
            <a:off x="1450150" y="1229150"/>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4" name="Google Shape;254;p13"/>
          <p:cNvSpPr txBox="1"/>
          <p:nvPr>
            <p:ph hasCustomPrompt="1" idx="8" type="title"/>
          </p:nvPr>
        </p:nvSpPr>
        <p:spPr>
          <a:xfrm>
            <a:off x="1450200" y="2674700"/>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5" name="Google Shape;255;p13"/>
          <p:cNvSpPr txBox="1"/>
          <p:nvPr>
            <p:ph hasCustomPrompt="1" idx="9" type="title"/>
          </p:nvPr>
        </p:nvSpPr>
        <p:spPr>
          <a:xfrm>
            <a:off x="3844625" y="1229151"/>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6" name="Google Shape;256;p13"/>
          <p:cNvSpPr txBox="1"/>
          <p:nvPr>
            <p:ph hasCustomPrompt="1" idx="13" type="title"/>
          </p:nvPr>
        </p:nvSpPr>
        <p:spPr>
          <a:xfrm>
            <a:off x="3844625" y="2674699"/>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7" name="Google Shape;257;p13"/>
          <p:cNvSpPr txBox="1"/>
          <p:nvPr>
            <p:ph hasCustomPrompt="1" idx="14" type="title"/>
          </p:nvPr>
        </p:nvSpPr>
        <p:spPr>
          <a:xfrm>
            <a:off x="6239100" y="1229152"/>
            <a:ext cx="567000" cy="572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8" name="Google Shape;258;p13"/>
          <p:cNvSpPr txBox="1"/>
          <p:nvPr>
            <p:ph hasCustomPrompt="1" idx="15" type="title"/>
          </p:nvPr>
        </p:nvSpPr>
        <p:spPr>
          <a:xfrm>
            <a:off x="6239100" y="2674703"/>
            <a:ext cx="567000" cy="572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9" name="Google Shape;259;p13"/>
          <p:cNvSpPr/>
          <p:nvPr/>
        </p:nvSpPr>
        <p:spPr>
          <a:xfrm rot="10800000">
            <a:off x="1316384" y="4901259"/>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flipH="1">
            <a:off x="-585437"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61" name="Shape 261"/>
        <p:cNvGrpSpPr/>
        <p:nvPr/>
      </p:nvGrpSpPr>
      <p:grpSpPr>
        <a:xfrm>
          <a:off x="0" y="0"/>
          <a:ext cx="0" cy="0"/>
          <a:chOff x="0" y="0"/>
          <a:chExt cx="0" cy="0"/>
        </a:xfrm>
      </p:grpSpPr>
      <p:grpSp>
        <p:nvGrpSpPr>
          <p:cNvPr id="262" name="Google Shape;262;p14"/>
          <p:cNvGrpSpPr/>
          <p:nvPr/>
        </p:nvGrpSpPr>
        <p:grpSpPr>
          <a:xfrm>
            <a:off x="-10" y="-1658067"/>
            <a:ext cx="9294978" cy="7822922"/>
            <a:chOff x="-10" y="-1658067"/>
            <a:chExt cx="9294978" cy="7822922"/>
          </a:xfrm>
        </p:grpSpPr>
        <p:sp>
          <p:nvSpPr>
            <p:cNvPr id="263" name="Google Shape;263;p14"/>
            <p:cNvSpPr/>
            <p:nvPr/>
          </p:nvSpPr>
          <p:spPr>
            <a:xfrm flipH="1" rot="10800000">
              <a:off x="0" y="-8273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flipH="1">
              <a:off x="-10" y="425345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rot="10800000">
              <a:off x="3765449" y="-165806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14"/>
          <p:cNvGrpSpPr/>
          <p:nvPr/>
        </p:nvGrpSpPr>
        <p:grpSpPr>
          <a:xfrm>
            <a:off x="214581" y="-8"/>
            <a:ext cx="1593209" cy="183531"/>
            <a:chOff x="385056" y="-8"/>
            <a:chExt cx="1593209" cy="183531"/>
          </a:xfrm>
        </p:grpSpPr>
        <p:sp>
          <p:nvSpPr>
            <p:cNvPr id="267" name="Google Shape;267;p14"/>
            <p:cNvSpPr/>
            <p:nvPr/>
          </p:nvSpPr>
          <p:spPr>
            <a:xfrm flipH="1">
              <a:off x="385056"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flipH="1">
              <a:off x="971481"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14"/>
          <p:cNvGrpSpPr/>
          <p:nvPr/>
        </p:nvGrpSpPr>
        <p:grpSpPr>
          <a:xfrm>
            <a:off x="-641180" y="447742"/>
            <a:ext cx="10174669" cy="4695754"/>
            <a:chOff x="-641180" y="447742"/>
            <a:chExt cx="10174669" cy="4695754"/>
          </a:xfrm>
        </p:grpSpPr>
        <p:sp>
          <p:nvSpPr>
            <p:cNvPr id="270" name="Google Shape;270;p14"/>
            <p:cNvSpPr/>
            <p:nvPr/>
          </p:nvSpPr>
          <p:spPr>
            <a:xfrm>
              <a:off x="8526706" y="447742"/>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flipH="1">
              <a:off x="6924920"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641180"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4"/>
          <p:cNvSpPr txBox="1"/>
          <p:nvPr>
            <p:ph type="title"/>
          </p:nvPr>
        </p:nvSpPr>
        <p:spPr>
          <a:xfrm>
            <a:off x="1419900" y="3055775"/>
            <a:ext cx="6304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74" name="Google Shape;274;p14"/>
          <p:cNvSpPr txBox="1"/>
          <p:nvPr>
            <p:ph idx="1" type="subTitle"/>
          </p:nvPr>
        </p:nvSpPr>
        <p:spPr>
          <a:xfrm>
            <a:off x="1419900" y="1081900"/>
            <a:ext cx="6304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275" name="Google Shape;275;p14"/>
          <p:cNvGrpSpPr/>
          <p:nvPr/>
        </p:nvGrpSpPr>
        <p:grpSpPr>
          <a:xfrm>
            <a:off x="-689412" y="-1311142"/>
            <a:ext cx="10419597" cy="8141306"/>
            <a:chOff x="-689412" y="-1311142"/>
            <a:chExt cx="10419597" cy="8141306"/>
          </a:xfrm>
        </p:grpSpPr>
        <p:sp>
          <p:nvSpPr>
            <p:cNvPr id="276" name="Google Shape;276;p14"/>
            <p:cNvSpPr/>
            <p:nvPr/>
          </p:nvSpPr>
          <p:spPr>
            <a:xfrm rot="10800000">
              <a:off x="6315079" y="-1311142"/>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3" y="475350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rot="10800000">
              <a:off x="-689412" y="-8181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6924913" y="46040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80" name="Shape 280"/>
        <p:cNvGrpSpPr/>
        <p:nvPr/>
      </p:nvGrpSpPr>
      <p:grpSpPr>
        <a:xfrm>
          <a:off x="0" y="0"/>
          <a:ext cx="0" cy="0"/>
          <a:chOff x="0" y="0"/>
          <a:chExt cx="0" cy="0"/>
        </a:xfrm>
      </p:grpSpPr>
      <p:sp>
        <p:nvSpPr>
          <p:cNvPr id="281" name="Google Shape;281;p15"/>
          <p:cNvSpPr txBox="1"/>
          <p:nvPr>
            <p:ph type="title"/>
          </p:nvPr>
        </p:nvSpPr>
        <p:spPr>
          <a:xfrm>
            <a:off x="1103225" y="1490900"/>
            <a:ext cx="31692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2" name="Google Shape;282;p15"/>
          <p:cNvSpPr txBox="1"/>
          <p:nvPr>
            <p:ph idx="1" type="subTitle"/>
          </p:nvPr>
        </p:nvSpPr>
        <p:spPr>
          <a:xfrm>
            <a:off x="1103225" y="3187975"/>
            <a:ext cx="3169200" cy="77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 name="Google Shape;283;p15"/>
          <p:cNvSpPr/>
          <p:nvPr>
            <p:ph idx="2" type="pic"/>
          </p:nvPr>
        </p:nvSpPr>
        <p:spPr>
          <a:xfrm>
            <a:off x="4272425" y="613850"/>
            <a:ext cx="3768300" cy="3796800"/>
          </a:xfrm>
          <a:prstGeom prst="rect">
            <a:avLst/>
          </a:prstGeom>
          <a:noFill/>
          <a:ln>
            <a:noFill/>
          </a:ln>
        </p:spPr>
      </p:sp>
      <p:grpSp>
        <p:nvGrpSpPr>
          <p:cNvPr id="284" name="Google Shape;284;p15"/>
          <p:cNvGrpSpPr/>
          <p:nvPr/>
        </p:nvGrpSpPr>
        <p:grpSpPr>
          <a:xfrm flipH="1" rot="10800000">
            <a:off x="-1536301" y="-1730518"/>
            <a:ext cx="10804826" cy="8381753"/>
            <a:chOff x="-1589201" y="-1194493"/>
            <a:chExt cx="10804826" cy="8381753"/>
          </a:xfrm>
        </p:grpSpPr>
        <p:sp>
          <p:nvSpPr>
            <p:cNvPr id="285" name="Google Shape;285;p15"/>
            <p:cNvSpPr/>
            <p:nvPr/>
          </p:nvSpPr>
          <p:spPr>
            <a:xfrm flipH="1" rot="10800000">
              <a:off x="-79353" y="-119449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1589201" y="4818100"/>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5"/>
          <p:cNvSpPr/>
          <p:nvPr/>
        </p:nvSpPr>
        <p:spPr>
          <a:xfrm flipH="1" rot="10800000">
            <a:off x="6778074" y="4876489"/>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7378450" y="429690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15"/>
          <p:cNvGrpSpPr/>
          <p:nvPr/>
        </p:nvGrpSpPr>
        <p:grpSpPr>
          <a:xfrm flipH="1">
            <a:off x="-1397466" y="738820"/>
            <a:ext cx="3010303" cy="380635"/>
            <a:chOff x="5446772" y="1743190"/>
            <a:chExt cx="3010303" cy="380635"/>
          </a:xfrm>
        </p:grpSpPr>
        <p:grpSp>
          <p:nvGrpSpPr>
            <p:cNvPr id="290" name="Google Shape;290;p15"/>
            <p:cNvGrpSpPr/>
            <p:nvPr/>
          </p:nvGrpSpPr>
          <p:grpSpPr>
            <a:xfrm flipH="1">
              <a:off x="5898325" y="1865405"/>
              <a:ext cx="1567047" cy="45661"/>
              <a:chOff x="1754675" y="2661275"/>
              <a:chExt cx="1945675" cy="56700"/>
            </a:xfrm>
          </p:grpSpPr>
          <p:cxnSp>
            <p:nvCxnSpPr>
              <p:cNvPr id="291" name="Google Shape;291;p1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292" name="Google Shape;292;p1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15"/>
            <p:cNvGrpSpPr/>
            <p:nvPr/>
          </p:nvGrpSpPr>
          <p:grpSpPr>
            <a:xfrm flipH="1">
              <a:off x="5477439" y="1987637"/>
              <a:ext cx="1561280" cy="136187"/>
              <a:chOff x="1754675" y="2824000"/>
              <a:chExt cx="4728285" cy="412439"/>
            </a:xfrm>
          </p:grpSpPr>
          <p:sp>
            <p:nvSpPr>
              <p:cNvPr id="294" name="Google Shape;294;p1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295" name="Google Shape;295;p1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5"/>
            <p:cNvGrpSpPr/>
            <p:nvPr/>
          </p:nvGrpSpPr>
          <p:grpSpPr>
            <a:xfrm flipH="1">
              <a:off x="5446772" y="1743190"/>
              <a:ext cx="3010303" cy="45661"/>
              <a:chOff x="1766900" y="2869225"/>
              <a:chExt cx="3737650" cy="56700"/>
            </a:xfrm>
          </p:grpSpPr>
          <p:cxnSp>
            <p:nvCxnSpPr>
              <p:cNvPr id="297" name="Google Shape;297;p1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298" name="Google Shape;298;p1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99" name="Shape 299"/>
        <p:cNvGrpSpPr/>
        <p:nvPr/>
      </p:nvGrpSpPr>
      <p:grpSpPr>
        <a:xfrm>
          <a:off x="0" y="0"/>
          <a:ext cx="0" cy="0"/>
          <a:chOff x="0" y="0"/>
          <a:chExt cx="0" cy="0"/>
        </a:xfrm>
      </p:grpSpPr>
      <p:sp>
        <p:nvSpPr>
          <p:cNvPr id="300" name="Google Shape;300;p16"/>
          <p:cNvSpPr txBox="1"/>
          <p:nvPr>
            <p:ph type="title"/>
          </p:nvPr>
        </p:nvSpPr>
        <p:spPr>
          <a:xfrm>
            <a:off x="872400" y="1637550"/>
            <a:ext cx="32241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1" name="Google Shape;301;p16"/>
          <p:cNvSpPr txBox="1"/>
          <p:nvPr>
            <p:ph idx="1" type="subTitle"/>
          </p:nvPr>
        </p:nvSpPr>
        <p:spPr>
          <a:xfrm>
            <a:off x="872400" y="2700750"/>
            <a:ext cx="32241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302" name="Google Shape;302;p16"/>
          <p:cNvGrpSpPr/>
          <p:nvPr/>
        </p:nvGrpSpPr>
        <p:grpSpPr>
          <a:xfrm>
            <a:off x="-213475" y="-435968"/>
            <a:ext cx="10430912" cy="6926993"/>
            <a:chOff x="-213475" y="-435968"/>
            <a:chExt cx="10430912" cy="6926993"/>
          </a:xfrm>
        </p:grpSpPr>
        <p:sp>
          <p:nvSpPr>
            <p:cNvPr id="303" name="Google Shape;303;p16"/>
            <p:cNvSpPr/>
            <p:nvPr/>
          </p:nvSpPr>
          <p:spPr>
            <a:xfrm flipH="1" rot="10800000">
              <a:off x="7412165" y="-43596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flipH="1">
              <a:off x="-213475" y="4603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16"/>
          <p:cNvGrpSpPr/>
          <p:nvPr/>
        </p:nvGrpSpPr>
        <p:grpSpPr>
          <a:xfrm flipH="1">
            <a:off x="-1986736" y="257018"/>
            <a:ext cx="3567725" cy="692436"/>
            <a:chOff x="5803750" y="1590790"/>
            <a:chExt cx="3567725" cy="692436"/>
          </a:xfrm>
        </p:grpSpPr>
        <p:grpSp>
          <p:nvGrpSpPr>
            <p:cNvPr id="306" name="Google Shape;306;p16"/>
            <p:cNvGrpSpPr/>
            <p:nvPr/>
          </p:nvGrpSpPr>
          <p:grpSpPr>
            <a:xfrm flipH="1">
              <a:off x="5803750" y="2180862"/>
              <a:ext cx="3070084" cy="102364"/>
              <a:chOff x="1779150" y="2604263"/>
              <a:chExt cx="3811875" cy="127113"/>
            </a:xfrm>
          </p:grpSpPr>
          <p:sp>
            <p:nvSpPr>
              <p:cNvPr id="307" name="Google Shape;307;p16"/>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08" name="Google Shape;308;p16"/>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6"/>
            <p:cNvGrpSpPr/>
            <p:nvPr/>
          </p:nvGrpSpPr>
          <p:grpSpPr>
            <a:xfrm flipH="1">
              <a:off x="5898325" y="1789205"/>
              <a:ext cx="1567047" cy="45661"/>
              <a:chOff x="1754675" y="2566652"/>
              <a:chExt cx="1945675" cy="56700"/>
            </a:xfrm>
          </p:grpSpPr>
          <p:cxnSp>
            <p:nvCxnSpPr>
              <p:cNvPr id="310" name="Google Shape;310;p16"/>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311" name="Google Shape;311;p16"/>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16"/>
            <p:cNvGrpSpPr/>
            <p:nvPr/>
          </p:nvGrpSpPr>
          <p:grpSpPr>
            <a:xfrm flipH="1">
              <a:off x="6107964" y="1938899"/>
              <a:ext cx="1561280" cy="136187"/>
              <a:chOff x="-154850" y="2676400"/>
              <a:chExt cx="4728285" cy="412439"/>
            </a:xfrm>
          </p:grpSpPr>
          <p:sp>
            <p:nvSpPr>
              <p:cNvPr id="313" name="Google Shape;313;p16"/>
              <p:cNvSpPr/>
              <p:nvPr/>
            </p:nvSpPr>
            <p:spPr>
              <a:xfrm>
                <a:off x="-154850" y="26764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14" name="Google Shape;314;p16"/>
              <p:cNvSpPr/>
              <p:nvPr/>
            </p:nvSpPr>
            <p:spPr>
              <a:xfrm>
                <a:off x="4439036" y="29544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16"/>
            <p:cNvGrpSpPr/>
            <p:nvPr/>
          </p:nvGrpSpPr>
          <p:grpSpPr>
            <a:xfrm flipH="1">
              <a:off x="6361172" y="1590790"/>
              <a:ext cx="3010303" cy="45661"/>
              <a:chOff x="631564" y="2679979"/>
              <a:chExt cx="3737650" cy="56700"/>
            </a:xfrm>
          </p:grpSpPr>
          <p:cxnSp>
            <p:nvCxnSpPr>
              <p:cNvPr id="316" name="Google Shape;316;p16"/>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317" name="Google Shape;317;p16"/>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 name="Google Shape;318;p16"/>
          <p:cNvSpPr/>
          <p:nvPr/>
        </p:nvSpPr>
        <p:spPr>
          <a:xfrm rot="10800000">
            <a:off x="-284501"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16"/>
          <p:cNvGrpSpPr/>
          <p:nvPr/>
        </p:nvGrpSpPr>
        <p:grpSpPr>
          <a:xfrm>
            <a:off x="-1754525" y="-2478031"/>
            <a:ext cx="12821147" cy="8256735"/>
            <a:chOff x="-1754525" y="-2478031"/>
            <a:chExt cx="12821147" cy="8256735"/>
          </a:xfrm>
        </p:grpSpPr>
        <p:sp>
          <p:nvSpPr>
            <p:cNvPr id="320" name="Google Shape;320;p16"/>
            <p:cNvSpPr/>
            <p:nvPr/>
          </p:nvSpPr>
          <p:spPr>
            <a:xfrm rot="10800000">
              <a:off x="5951215"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flipH="1">
              <a:off x="-17545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22" name="Shape 322"/>
        <p:cNvGrpSpPr/>
        <p:nvPr/>
      </p:nvGrpSpPr>
      <p:grpSpPr>
        <a:xfrm>
          <a:off x="0" y="0"/>
          <a:ext cx="0" cy="0"/>
          <a:chOff x="0" y="0"/>
          <a:chExt cx="0" cy="0"/>
        </a:xfrm>
      </p:grpSpPr>
      <p:sp>
        <p:nvSpPr>
          <p:cNvPr id="323" name="Google Shape;323;p17"/>
          <p:cNvSpPr/>
          <p:nvPr/>
        </p:nvSpPr>
        <p:spPr>
          <a:xfrm rot="10800000">
            <a:off x="666600" y="478394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flipH="1">
            <a:off x="-17545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1259172" y="463498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7"/>
          <p:cNvGrpSpPr/>
          <p:nvPr/>
        </p:nvGrpSpPr>
        <p:grpSpPr>
          <a:xfrm>
            <a:off x="6644522" y="4451415"/>
            <a:ext cx="3427062" cy="540036"/>
            <a:chOff x="5446772" y="1743190"/>
            <a:chExt cx="3427062" cy="540036"/>
          </a:xfrm>
        </p:grpSpPr>
        <p:grpSp>
          <p:nvGrpSpPr>
            <p:cNvPr id="327" name="Google Shape;327;p17"/>
            <p:cNvGrpSpPr/>
            <p:nvPr/>
          </p:nvGrpSpPr>
          <p:grpSpPr>
            <a:xfrm flipH="1">
              <a:off x="5803750" y="2180862"/>
              <a:ext cx="3070084" cy="102364"/>
              <a:chOff x="1779150" y="2604263"/>
              <a:chExt cx="3811875" cy="127113"/>
            </a:xfrm>
          </p:grpSpPr>
          <p:sp>
            <p:nvSpPr>
              <p:cNvPr id="328" name="Google Shape;328;p17"/>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29" name="Google Shape;329;p17"/>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7"/>
            <p:cNvGrpSpPr/>
            <p:nvPr/>
          </p:nvGrpSpPr>
          <p:grpSpPr>
            <a:xfrm flipH="1">
              <a:off x="5898325" y="1865405"/>
              <a:ext cx="1567047" cy="45661"/>
              <a:chOff x="1754675" y="2661275"/>
              <a:chExt cx="1945675" cy="56700"/>
            </a:xfrm>
          </p:grpSpPr>
          <p:cxnSp>
            <p:nvCxnSpPr>
              <p:cNvPr id="331" name="Google Shape;331;p1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32" name="Google Shape;332;p1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7"/>
            <p:cNvGrpSpPr/>
            <p:nvPr/>
          </p:nvGrpSpPr>
          <p:grpSpPr>
            <a:xfrm flipH="1">
              <a:off x="5477439" y="1987637"/>
              <a:ext cx="1561280" cy="136187"/>
              <a:chOff x="1754675" y="2824000"/>
              <a:chExt cx="4728285" cy="412439"/>
            </a:xfrm>
          </p:grpSpPr>
          <p:sp>
            <p:nvSpPr>
              <p:cNvPr id="334" name="Google Shape;334;p1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35" name="Google Shape;335;p1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17"/>
            <p:cNvGrpSpPr/>
            <p:nvPr/>
          </p:nvGrpSpPr>
          <p:grpSpPr>
            <a:xfrm flipH="1">
              <a:off x="5446772" y="1743190"/>
              <a:ext cx="3010303" cy="45661"/>
              <a:chOff x="1766900" y="2869225"/>
              <a:chExt cx="3737650" cy="56700"/>
            </a:xfrm>
          </p:grpSpPr>
          <p:cxnSp>
            <p:nvCxnSpPr>
              <p:cNvPr id="337" name="Google Shape;337;p1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38" name="Google Shape;338;p1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 name="Google Shape;339;p17"/>
          <p:cNvGrpSpPr/>
          <p:nvPr/>
        </p:nvGrpSpPr>
        <p:grpSpPr>
          <a:xfrm>
            <a:off x="-694176" y="-920239"/>
            <a:ext cx="10964574" cy="6661025"/>
            <a:chOff x="-694176" y="-920239"/>
            <a:chExt cx="10964574" cy="6661025"/>
          </a:xfrm>
        </p:grpSpPr>
        <p:sp>
          <p:nvSpPr>
            <p:cNvPr id="340" name="Google Shape;340;p17"/>
            <p:cNvSpPr/>
            <p:nvPr/>
          </p:nvSpPr>
          <p:spPr>
            <a:xfrm flipH="1" rot="10800000">
              <a:off x="-694176" y="-92023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flipH="1">
              <a:off x="6749999" y="3899186"/>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7"/>
          <p:cNvSpPr txBox="1"/>
          <p:nvPr>
            <p:ph type="title"/>
          </p:nvPr>
        </p:nvSpPr>
        <p:spPr>
          <a:xfrm>
            <a:off x="5200875" y="1926400"/>
            <a:ext cx="3077400" cy="63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3" name="Google Shape;343;p17"/>
          <p:cNvSpPr txBox="1"/>
          <p:nvPr>
            <p:ph idx="1" type="subTitle"/>
          </p:nvPr>
        </p:nvSpPr>
        <p:spPr>
          <a:xfrm>
            <a:off x="5201025" y="2562000"/>
            <a:ext cx="3077400" cy="805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344" name="Shape 344"/>
        <p:cNvGrpSpPr/>
        <p:nvPr/>
      </p:nvGrpSpPr>
      <p:grpSpPr>
        <a:xfrm>
          <a:off x="0" y="0"/>
          <a:ext cx="0" cy="0"/>
          <a:chOff x="0" y="0"/>
          <a:chExt cx="0" cy="0"/>
        </a:xfrm>
      </p:grpSpPr>
      <p:grpSp>
        <p:nvGrpSpPr>
          <p:cNvPr id="345" name="Google Shape;345;p18"/>
          <p:cNvGrpSpPr/>
          <p:nvPr/>
        </p:nvGrpSpPr>
        <p:grpSpPr>
          <a:xfrm>
            <a:off x="-1289846" y="-464980"/>
            <a:ext cx="3520400" cy="7145645"/>
            <a:chOff x="-1289846" y="-464980"/>
            <a:chExt cx="3520400" cy="7145645"/>
          </a:xfrm>
        </p:grpSpPr>
        <p:sp>
          <p:nvSpPr>
            <p:cNvPr id="346" name="Google Shape;346;p18"/>
            <p:cNvSpPr/>
            <p:nvPr/>
          </p:nvSpPr>
          <p:spPr>
            <a:xfrm flipH="1" rot="10800000">
              <a:off x="-305811" y="-464980"/>
              <a:ext cx="1920158" cy="1004478"/>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1289846" y="460400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18"/>
          <p:cNvSpPr txBox="1"/>
          <p:nvPr>
            <p:ph idx="1" type="subTitle"/>
          </p:nvPr>
        </p:nvSpPr>
        <p:spPr>
          <a:xfrm>
            <a:off x="713225" y="1071950"/>
            <a:ext cx="3848100" cy="1598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350" name="Google Shape;350;p18"/>
          <p:cNvSpPr/>
          <p:nvPr/>
        </p:nvSpPr>
        <p:spPr>
          <a:xfrm flipH="1">
            <a:off x="-871159" y="539488"/>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flipH="1" rot="10800000">
            <a:off x="-2006799"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8"/>
          <p:cNvGrpSpPr/>
          <p:nvPr/>
        </p:nvGrpSpPr>
        <p:grpSpPr>
          <a:xfrm flipH="1">
            <a:off x="7324525" y="151290"/>
            <a:ext cx="3296400" cy="703085"/>
            <a:chOff x="-12" y="3628590"/>
            <a:chExt cx="3296400" cy="703085"/>
          </a:xfrm>
        </p:grpSpPr>
        <p:grpSp>
          <p:nvGrpSpPr>
            <p:cNvPr id="353" name="Google Shape;353;p18"/>
            <p:cNvGrpSpPr/>
            <p:nvPr/>
          </p:nvGrpSpPr>
          <p:grpSpPr>
            <a:xfrm>
              <a:off x="854867" y="3996692"/>
              <a:ext cx="1567047" cy="45661"/>
              <a:chOff x="1754675" y="2661275"/>
              <a:chExt cx="1945675" cy="56700"/>
            </a:xfrm>
          </p:grpSpPr>
          <p:cxnSp>
            <p:nvCxnSpPr>
              <p:cNvPr id="354" name="Google Shape;354;p1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55" name="Google Shape;355;p1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18"/>
            <p:cNvGrpSpPr/>
            <p:nvPr/>
          </p:nvGrpSpPr>
          <p:grpSpPr>
            <a:xfrm>
              <a:off x="518420" y="4195487"/>
              <a:ext cx="1561280" cy="136187"/>
              <a:chOff x="1754675" y="2824000"/>
              <a:chExt cx="4728285" cy="412439"/>
            </a:xfrm>
          </p:grpSpPr>
          <p:sp>
            <p:nvSpPr>
              <p:cNvPr id="357" name="Google Shape;357;p1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58" name="Google Shape;358;p1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18"/>
            <p:cNvGrpSpPr/>
            <p:nvPr/>
          </p:nvGrpSpPr>
          <p:grpSpPr>
            <a:xfrm>
              <a:off x="226304" y="3764887"/>
              <a:ext cx="3070084" cy="102364"/>
              <a:chOff x="1779150" y="2604263"/>
              <a:chExt cx="3811875" cy="127113"/>
            </a:xfrm>
          </p:grpSpPr>
          <p:sp>
            <p:nvSpPr>
              <p:cNvPr id="360" name="Google Shape;360;p1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61" name="Google Shape;361;p1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18"/>
            <p:cNvGrpSpPr/>
            <p:nvPr/>
          </p:nvGrpSpPr>
          <p:grpSpPr>
            <a:xfrm>
              <a:off x="-12" y="3628590"/>
              <a:ext cx="3010303" cy="45661"/>
              <a:chOff x="1766900" y="2869225"/>
              <a:chExt cx="3737650" cy="56700"/>
            </a:xfrm>
          </p:grpSpPr>
          <p:cxnSp>
            <p:nvCxnSpPr>
              <p:cNvPr id="363" name="Google Shape;363;p1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64" name="Google Shape;364;p1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
    <p:spTree>
      <p:nvGrpSpPr>
        <p:cNvPr id="365" name="Shape 365"/>
        <p:cNvGrpSpPr/>
        <p:nvPr/>
      </p:nvGrpSpPr>
      <p:grpSpPr>
        <a:xfrm>
          <a:off x="0" y="0"/>
          <a:ext cx="0" cy="0"/>
          <a:chOff x="0" y="0"/>
          <a:chExt cx="0" cy="0"/>
        </a:xfrm>
      </p:grpSpPr>
      <p:grpSp>
        <p:nvGrpSpPr>
          <p:cNvPr id="366" name="Google Shape;366;p19"/>
          <p:cNvGrpSpPr/>
          <p:nvPr/>
        </p:nvGrpSpPr>
        <p:grpSpPr>
          <a:xfrm>
            <a:off x="-1657830" y="-1821713"/>
            <a:ext cx="13368611" cy="9000374"/>
            <a:chOff x="-1657830" y="-1821713"/>
            <a:chExt cx="13368611" cy="9000374"/>
          </a:xfrm>
        </p:grpSpPr>
        <p:sp>
          <p:nvSpPr>
            <p:cNvPr id="367" name="Google Shape;367;p19"/>
            <p:cNvSpPr/>
            <p:nvPr/>
          </p:nvSpPr>
          <p:spPr>
            <a:xfrm flipH="1">
              <a:off x="-1657830" y="4429574"/>
              <a:ext cx="13368611" cy="2749087"/>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rot="10800000">
              <a:off x="6074499" y="-1821713"/>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19"/>
          <p:cNvGrpSpPr/>
          <p:nvPr/>
        </p:nvGrpSpPr>
        <p:grpSpPr>
          <a:xfrm>
            <a:off x="-1296840" y="259346"/>
            <a:ext cx="11980094" cy="4549229"/>
            <a:chOff x="-1296840" y="259346"/>
            <a:chExt cx="11980094" cy="4549229"/>
          </a:xfrm>
        </p:grpSpPr>
        <p:grpSp>
          <p:nvGrpSpPr>
            <p:cNvPr id="370" name="Google Shape;370;p19"/>
            <p:cNvGrpSpPr/>
            <p:nvPr/>
          </p:nvGrpSpPr>
          <p:grpSpPr>
            <a:xfrm rot="10800000">
              <a:off x="-1296840" y="259346"/>
              <a:ext cx="3074607" cy="453954"/>
              <a:chOff x="5478797" y="847321"/>
              <a:chExt cx="3074607" cy="453954"/>
            </a:xfrm>
          </p:grpSpPr>
          <p:grpSp>
            <p:nvGrpSpPr>
              <p:cNvPr id="371" name="Google Shape;371;p19"/>
              <p:cNvGrpSpPr/>
              <p:nvPr/>
            </p:nvGrpSpPr>
            <p:grpSpPr>
              <a:xfrm flipH="1">
                <a:off x="5675409" y="922405"/>
                <a:ext cx="2877996" cy="223763"/>
                <a:chOff x="1687059" y="2012316"/>
                <a:chExt cx="3573375" cy="277863"/>
              </a:xfrm>
            </p:grpSpPr>
            <p:sp>
              <p:nvSpPr>
                <p:cNvPr id="372" name="Google Shape;372;p19"/>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373" name="Google Shape;373;p19"/>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19"/>
              <p:cNvGrpSpPr/>
              <p:nvPr/>
            </p:nvGrpSpPr>
            <p:grpSpPr>
              <a:xfrm flipH="1">
                <a:off x="6072799" y="847321"/>
                <a:ext cx="2430997" cy="185534"/>
                <a:chOff x="1748547" y="1392116"/>
                <a:chExt cx="5911958" cy="451312"/>
              </a:xfrm>
            </p:grpSpPr>
            <p:sp>
              <p:nvSpPr>
                <p:cNvPr id="375" name="Google Shape;375;p1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376" name="Google Shape;376;p1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19"/>
              <p:cNvGrpSpPr/>
              <p:nvPr/>
            </p:nvGrpSpPr>
            <p:grpSpPr>
              <a:xfrm flipH="1">
                <a:off x="5478797" y="1255615"/>
                <a:ext cx="3010303" cy="45661"/>
                <a:chOff x="1766900" y="2869225"/>
                <a:chExt cx="3737650" cy="56700"/>
              </a:xfrm>
            </p:grpSpPr>
            <p:cxnSp>
              <p:nvCxnSpPr>
                <p:cNvPr id="378" name="Google Shape;378;p1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79" name="Google Shape;379;p1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 name="Google Shape;380;p19"/>
            <p:cNvGrpSpPr/>
            <p:nvPr/>
          </p:nvGrpSpPr>
          <p:grpSpPr>
            <a:xfrm flipH="1">
              <a:off x="7083467" y="3764471"/>
              <a:ext cx="3599787" cy="1044104"/>
              <a:chOff x="-1431671" y="656496"/>
              <a:chExt cx="3599787" cy="1044104"/>
            </a:xfrm>
          </p:grpSpPr>
          <p:grpSp>
            <p:nvGrpSpPr>
              <p:cNvPr id="381" name="Google Shape;381;p19"/>
              <p:cNvGrpSpPr/>
              <p:nvPr/>
            </p:nvGrpSpPr>
            <p:grpSpPr>
              <a:xfrm>
                <a:off x="-368508" y="1432892"/>
                <a:ext cx="1567047" cy="45661"/>
                <a:chOff x="1754675" y="2661275"/>
                <a:chExt cx="1945675" cy="56700"/>
              </a:xfrm>
            </p:grpSpPr>
            <p:cxnSp>
              <p:nvCxnSpPr>
                <p:cNvPr id="382" name="Google Shape;382;p19"/>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83" name="Google Shape;383;p1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9"/>
              <p:cNvGrpSpPr/>
              <p:nvPr/>
            </p:nvGrpSpPr>
            <p:grpSpPr>
              <a:xfrm>
                <a:off x="-766480" y="1564412"/>
                <a:ext cx="1561280" cy="136187"/>
                <a:chOff x="1754675" y="2824000"/>
                <a:chExt cx="4728285" cy="412439"/>
              </a:xfrm>
            </p:grpSpPr>
            <p:sp>
              <p:nvSpPr>
                <p:cNvPr id="385" name="Google Shape;385;p1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86" name="Google Shape;386;p1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19"/>
              <p:cNvGrpSpPr/>
              <p:nvPr/>
            </p:nvGrpSpPr>
            <p:grpSpPr>
              <a:xfrm>
                <a:off x="-1431671" y="1201087"/>
                <a:ext cx="3070084" cy="102364"/>
                <a:chOff x="1779150" y="2604263"/>
                <a:chExt cx="3811875" cy="127113"/>
              </a:xfrm>
            </p:grpSpPr>
            <p:sp>
              <p:nvSpPr>
                <p:cNvPr id="388" name="Google Shape;388;p1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89" name="Google Shape;389;p1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19"/>
              <p:cNvGrpSpPr/>
              <p:nvPr/>
            </p:nvGrpSpPr>
            <p:grpSpPr>
              <a:xfrm>
                <a:off x="-856941" y="773805"/>
                <a:ext cx="2877996" cy="223763"/>
                <a:chOff x="1748550" y="2064750"/>
                <a:chExt cx="3573375" cy="277863"/>
              </a:xfrm>
            </p:grpSpPr>
            <p:sp>
              <p:nvSpPr>
                <p:cNvPr id="391" name="Google Shape;391;p19"/>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392" name="Google Shape;392;p19"/>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856882" y="656496"/>
                <a:ext cx="2430997" cy="185534"/>
                <a:chOff x="1748547" y="1392116"/>
                <a:chExt cx="5911958" cy="451312"/>
              </a:xfrm>
            </p:grpSpPr>
            <p:sp>
              <p:nvSpPr>
                <p:cNvPr id="394" name="Google Shape;394;p1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395" name="Google Shape;395;p1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9"/>
              <p:cNvGrpSpPr/>
              <p:nvPr/>
            </p:nvGrpSpPr>
            <p:grpSpPr>
              <a:xfrm>
                <a:off x="-842187" y="1064790"/>
                <a:ext cx="3010303" cy="45661"/>
                <a:chOff x="1766900" y="2869225"/>
                <a:chExt cx="3737650" cy="56700"/>
              </a:xfrm>
            </p:grpSpPr>
            <p:cxnSp>
              <p:nvCxnSpPr>
                <p:cNvPr id="397" name="Google Shape;397;p1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98" name="Google Shape;398;p1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9" name="Google Shape;399;p19"/>
          <p:cNvGrpSpPr/>
          <p:nvPr/>
        </p:nvGrpSpPr>
        <p:grpSpPr>
          <a:xfrm>
            <a:off x="-2546154" y="-635197"/>
            <a:ext cx="12379564" cy="6575223"/>
            <a:chOff x="-2546154" y="-635197"/>
            <a:chExt cx="12379564" cy="6575223"/>
          </a:xfrm>
        </p:grpSpPr>
        <p:sp>
          <p:nvSpPr>
            <p:cNvPr id="400" name="Google Shape;400;p19"/>
            <p:cNvSpPr/>
            <p:nvPr/>
          </p:nvSpPr>
          <p:spPr>
            <a:xfrm flipH="1" rot="10800000">
              <a:off x="7028137" y="-635197"/>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19"/>
            <p:cNvGrpSpPr/>
            <p:nvPr/>
          </p:nvGrpSpPr>
          <p:grpSpPr>
            <a:xfrm flipH="1">
              <a:off x="-2546154" y="4429587"/>
              <a:ext cx="4147840" cy="1510440"/>
              <a:chOff x="4132575" y="4716825"/>
              <a:chExt cx="5724316" cy="2084515"/>
            </a:xfrm>
          </p:grpSpPr>
          <p:sp>
            <p:nvSpPr>
              <p:cNvPr id="402" name="Google Shape;402;p19"/>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 name="Google Shape;404;p19"/>
          <p:cNvGrpSpPr/>
          <p:nvPr/>
        </p:nvGrpSpPr>
        <p:grpSpPr>
          <a:xfrm>
            <a:off x="-281888" y="-10703"/>
            <a:ext cx="10398364" cy="4440282"/>
            <a:chOff x="-281888" y="-10703"/>
            <a:chExt cx="10398364" cy="4440282"/>
          </a:xfrm>
        </p:grpSpPr>
        <p:sp>
          <p:nvSpPr>
            <p:cNvPr id="405" name="Google Shape;405;p19"/>
            <p:cNvSpPr/>
            <p:nvPr/>
          </p:nvSpPr>
          <p:spPr>
            <a:xfrm>
              <a:off x="8698225" y="90219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6098975" y="-10703"/>
              <a:ext cx="1044698" cy="196679"/>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281888" y="4232899"/>
              <a:ext cx="1044698" cy="196679"/>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9" name="Google Shape;409;p19"/>
          <p:cNvSpPr txBox="1"/>
          <p:nvPr>
            <p:ph idx="1" type="subTitle"/>
          </p:nvPr>
        </p:nvSpPr>
        <p:spPr>
          <a:xfrm>
            <a:off x="2835450" y="1017725"/>
            <a:ext cx="3410400" cy="28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10" name="Shape 410"/>
        <p:cNvGrpSpPr/>
        <p:nvPr/>
      </p:nvGrpSpPr>
      <p:grpSpPr>
        <a:xfrm>
          <a:off x="0" y="0"/>
          <a:ext cx="0" cy="0"/>
          <a:chOff x="0" y="0"/>
          <a:chExt cx="0" cy="0"/>
        </a:xfrm>
      </p:grpSpPr>
      <p:grpSp>
        <p:nvGrpSpPr>
          <p:cNvPr id="411" name="Google Shape;411;p20"/>
          <p:cNvGrpSpPr/>
          <p:nvPr/>
        </p:nvGrpSpPr>
        <p:grpSpPr>
          <a:xfrm>
            <a:off x="-706235" y="-1528931"/>
            <a:ext cx="9861884" cy="9150482"/>
            <a:chOff x="-706235" y="-1528931"/>
            <a:chExt cx="9861884" cy="9150482"/>
          </a:xfrm>
        </p:grpSpPr>
        <p:sp>
          <p:nvSpPr>
            <p:cNvPr id="412" name="Google Shape;412;p20"/>
            <p:cNvSpPr/>
            <p:nvPr/>
          </p:nvSpPr>
          <p:spPr>
            <a:xfrm>
              <a:off x="-706235" y="46040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flipH="1" rot="10800000">
              <a:off x="-201825" y="-1528931"/>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0"/>
          <p:cNvSpPr/>
          <p:nvPr/>
        </p:nvSpPr>
        <p:spPr>
          <a:xfrm>
            <a:off x="-1021725" y="398384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flipH="1">
            <a:off x="-828950" y="4250853"/>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20"/>
          <p:cNvGrpSpPr/>
          <p:nvPr/>
        </p:nvGrpSpPr>
        <p:grpSpPr>
          <a:xfrm>
            <a:off x="7632064" y="4367465"/>
            <a:ext cx="3894036" cy="692436"/>
            <a:chOff x="5477439" y="1590790"/>
            <a:chExt cx="3894036" cy="692436"/>
          </a:xfrm>
        </p:grpSpPr>
        <p:grpSp>
          <p:nvGrpSpPr>
            <p:cNvPr id="417" name="Google Shape;417;p20"/>
            <p:cNvGrpSpPr/>
            <p:nvPr/>
          </p:nvGrpSpPr>
          <p:grpSpPr>
            <a:xfrm flipH="1">
              <a:off x="5803750" y="2180862"/>
              <a:ext cx="3070084" cy="102364"/>
              <a:chOff x="1779150" y="2604263"/>
              <a:chExt cx="3811875" cy="127113"/>
            </a:xfrm>
          </p:grpSpPr>
          <p:sp>
            <p:nvSpPr>
              <p:cNvPr id="418" name="Google Shape;418;p20"/>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19" name="Google Shape;419;p20"/>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0"/>
            <p:cNvGrpSpPr/>
            <p:nvPr/>
          </p:nvGrpSpPr>
          <p:grpSpPr>
            <a:xfrm flipH="1">
              <a:off x="5898325" y="1789205"/>
              <a:ext cx="1567047" cy="45661"/>
              <a:chOff x="1754675" y="2566652"/>
              <a:chExt cx="1945675" cy="56700"/>
            </a:xfrm>
          </p:grpSpPr>
          <p:cxnSp>
            <p:nvCxnSpPr>
              <p:cNvPr id="421" name="Google Shape;421;p20"/>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422" name="Google Shape;422;p20"/>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0"/>
            <p:cNvGrpSpPr/>
            <p:nvPr/>
          </p:nvGrpSpPr>
          <p:grpSpPr>
            <a:xfrm flipH="1">
              <a:off x="5477439" y="1987637"/>
              <a:ext cx="1561280" cy="136187"/>
              <a:chOff x="1754675" y="2824000"/>
              <a:chExt cx="4728285" cy="412439"/>
            </a:xfrm>
          </p:grpSpPr>
          <p:sp>
            <p:nvSpPr>
              <p:cNvPr id="424" name="Google Shape;424;p20"/>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25" name="Google Shape;425;p20"/>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0"/>
            <p:cNvGrpSpPr/>
            <p:nvPr/>
          </p:nvGrpSpPr>
          <p:grpSpPr>
            <a:xfrm flipH="1">
              <a:off x="6361172" y="1590790"/>
              <a:ext cx="3010303" cy="45661"/>
              <a:chOff x="631564" y="2679979"/>
              <a:chExt cx="3737650" cy="56700"/>
            </a:xfrm>
          </p:grpSpPr>
          <p:cxnSp>
            <p:nvCxnSpPr>
              <p:cNvPr id="427" name="Google Shape;427;p20"/>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428" name="Google Shape;428;p20"/>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9" name="Google Shape;42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0" name="Google Shape;430;p20"/>
          <p:cNvSpPr txBox="1"/>
          <p:nvPr>
            <p:ph idx="1" type="subTitle"/>
          </p:nvPr>
        </p:nvSpPr>
        <p:spPr>
          <a:xfrm>
            <a:off x="4869042" y="2513325"/>
            <a:ext cx="2535600" cy="16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1" name="Google Shape;431;p20"/>
          <p:cNvSpPr txBox="1"/>
          <p:nvPr>
            <p:ph idx="2" type="subTitle"/>
          </p:nvPr>
        </p:nvSpPr>
        <p:spPr>
          <a:xfrm>
            <a:off x="1739345" y="2513325"/>
            <a:ext cx="2535600" cy="16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2" name="Google Shape;432;p20"/>
          <p:cNvSpPr txBox="1"/>
          <p:nvPr>
            <p:ph idx="3" type="subTitle"/>
          </p:nvPr>
        </p:nvSpPr>
        <p:spPr>
          <a:xfrm>
            <a:off x="1739345" y="2037225"/>
            <a:ext cx="253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33" name="Google Shape;433;p20"/>
          <p:cNvSpPr txBox="1"/>
          <p:nvPr>
            <p:ph idx="4" type="subTitle"/>
          </p:nvPr>
        </p:nvSpPr>
        <p:spPr>
          <a:xfrm>
            <a:off x="4869042" y="2037225"/>
            <a:ext cx="253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6254199" y="46040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10800000">
              <a:off x="5115392"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732996" y="4324988"/>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
          <p:cNvSpPr txBox="1"/>
          <p:nvPr>
            <p:ph type="title"/>
          </p:nvPr>
        </p:nvSpPr>
        <p:spPr>
          <a:xfrm>
            <a:off x="2085025" y="1564950"/>
            <a:ext cx="4158300" cy="151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 name="Google Shape;39;p3"/>
          <p:cNvSpPr txBox="1"/>
          <p:nvPr>
            <p:ph hasCustomPrompt="1" idx="2" type="title"/>
          </p:nvPr>
        </p:nvSpPr>
        <p:spPr>
          <a:xfrm>
            <a:off x="1050075" y="1564950"/>
            <a:ext cx="969000" cy="151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Font typeface="Poppins"/>
              <a:buNone/>
              <a:defRPr sz="41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0" y="446596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46" name="Google Shape;46;p3"/>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49" name="Google Shape;49;p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34" name="Shape 434"/>
        <p:cNvGrpSpPr/>
        <p:nvPr/>
      </p:nvGrpSpPr>
      <p:grpSpPr>
        <a:xfrm>
          <a:off x="0" y="0"/>
          <a:ext cx="0" cy="0"/>
          <a:chOff x="0" y="0"/>
          <a:chExt cx="0" cy="0"/>
        </a:xfrm>
      </p:grpSpPr>
      <p:sp>
        <p:nvSpPr>
          <p:cNvPr id="435" name="Google Shape;43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6" name="Google Shape;436;p21"/>
          <p:cNvSpPr txBox="1"/>
          <p:nvPr>
            <p:ph idx="1" type="subTitle"/>
          </p:nvPr>
        </p:nvSpPr>
        <p:spPr>
          <a:xfrm>
            <a:off x="4755095" y="1667625"/>
            <a:ext cx="3040800" cy="2103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7" name="Google Shape;437;p21"/>
          <p:cNvSpPr txBox="1"/>
          <p:nvPr>
            <p:ph idx="2" type="subTitle"/>
          </p:nvPr>
        </p:nvSpPr>
        <p:spPr>
          <a:xfrm>
            <a:off x="1348100" y="1667625"/>
            <a:ext cx="3040800" cy="2103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38" name="Google Shape;438;p21"/>
          <p:cNvGrpSpPr/>
          <p:nvPr/>
        </p:nvGrpSpPr>
        <p:grpSpPr>
          <a:xfrm rot="10800000">
            <a:off x="-106737" y="-1645006"/>
            <a:ext cx="9548249" cy="7357518"/>
            <a:chOff x="-1311525" y="-1414418"/>
            <a:chExt cx="9548249" cy="7357518"/>
          </a:xfrm>
        </p:grpSpPr>
        <p:sp>
          <p:nvSpPr>
            <p:cNvPr id="439" name="Google Shape;439;p21"/>
            <p:cNvSpPr/>
            <p:nvPr/>
          </p:nvSpPr>
          <p:spPr>
            <a:xfrm rot="10800000">
              <a:off x="-1311525" y="-141441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21"/>
            <p:cNvSpPr/>
            <p:nvPr/>
          </p:nvSpPr>
          <p:spPr>
            <a:xfrm flipH="1">
              <a:off x="-1120750" y="4056069"/>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41" name="Google Shape;441;p21"/>
          <p:cNvSpPr/>
          <p:nvPr/>
        </p:nvSpPr>
        <p:spPr>
          <a:xfrm flipH="1" rot="10800000">
            <a:off x="5675306" y="49599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21"/>
          <p:cNvGrpSpPr/>
          <p:nvPr/>
        </p:nvGrpSpPr>
        <p:grpSpPr>
          <a:xfrm rot="10800000">
            <a:off x="-1228535" y="-1130234"/>
            <a:ext cx="11726682" cy="8568910"/>
            <a:chOff x="-2306160" y="-3140581"/>
            <a:chExt cx="11726682" cy="8568910"/>
          </a:xfrm>
        </p:grpSpPr>
        <p:sp>
          <p:nvSpPr>
            <p:cNvPr id="443" name="Google Shape;443;p21"/>
            <p:cNvSpPr/>
            <p:nvPr/>
          </p:nvSpPr>
          <p:spPr>
            <a:xfrm flipH="1" rot="10800000">
              <a:off x="-2306160" y="-314058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21"/>
            <p:cNvSpPr/>
            <p:nvPr/>
          </p:nvSpPr>
          <p:spPr>
            <a:xfrm flipH="1" rot="10800000">
              <a:off x="7082099"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21"/>
            <p:cNvSpPr/>
            <p:nvPr/>
          </p:nvSpPr>
          <p:spPr>
            <a:xfrm>
              <a:off x="6615250" y="389092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46" name="Google Shape;446;p21"/>
          <p:cNvGrpSpPr/>
          <p:nvPr/>
        </p:nvGrpSpPr>
        <p:grpSpPr>
          <a:xfrm flipH="1" rot="10800000">
            <a:off x="-1315487" y="4349469"/>
            <a:ext cx="3296400" cy="703085"/>
            <a:chOff x="-12" y="3628590"/>
            <a:chExt cx="3296400" cy="703085"/>
          </a:xfrm>
        </p:grpSpPr>
        <p:grpSp>
          <p:nvGrpSpPr>
            <p:cNvPr id="447" name="Google Shape;447;p21"/>
            <p:cNvGrpSpPr/>
            <p:nvPr/>
          </p:nvGrpSpPr>
          <p:grpSpPr>
            <a:xfrm>
              <a:off x="854867" y="3996692"/>
              <a:ext cx="1567047" cy="45661"/>
              <a:chOff x="1754675" y="2661275"/>
              <a:chExt cx="1945675" cy="56700"/>
            </a:xfrm>
          </p:grpSpPr>
          <p:cxnSp>
            <p:nvCxnSpPr>
              <p:cNvPr id="448" name="Google Shape;448;p21"/>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449" name="Google Shape;449;p2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1"/>
            <p:cNvGrpSpPr/>
            <p:nvPr/>
          </p:nvGrpSpPr>
          <p:grpSpPr>
            <a:xfrm>
              <a:off x="518420" y="4195487"/>
              <a:ext cx="1561280" cy="136187"/>
              <a:chOff x="1754675" y="2824000"/>
              <a:chExt cx="4728285" cy="412439"/>
            </a:xfrm>
          </p:grpSpPr>
          <p:sp>
            <p:nvSpPr>
              <p:cNvPr id="451" name="Google Shape;451;p2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52" name="Google Shape;452;p2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1"/>
            <p:cNvGrpSpPr/>
            <p:nvPr/>
          </p:nvGrpSpPr>
          <p:grpSpPr>
            <a:xfrm>
              <a:off x="226304" y="3764887"/>
              <a:ext cx="3070084" cy="102364"/>
              <a:chOff x="1779150" y="2604263"/>
              <a:chExt cx="3811875" cy="127113"/>
            </a:xfrm>
          </p:grpSpPr>
          <p:sp>
            <p:nvSpPr>
              <p:cNvPr id="454" name="Google Shape;454;p21"/>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55" name="Google Shape;455;p21"/>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21"/>
            <p:cNvGrpSpPr/>
            <p:nvPr/>
          </p:nvGrpSpPr>
          <p:grpSpPr>
            <a:xfrm>
              <a:off x="-12" y="3628590"/>
              <a:ext cx="3010303" cy="45661"/>
              <a:chOff x="1766900" y="2869225"/>
              <a:chExt cx="3737650" cy="56700"/>
            </a:xfrm>
          </p:grpSpPr>
          <p:cxnSp>
            <p:nvCxnSpPr>
              <p:cNvPr id="457" name="Google Shape;457;p21"/>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458" name="Google Shape;458;p2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59" name="Shape 459"/>
        <p:cNvGrpSpPr/>
        <p:nvPr/>
      </p:nvGrpSpPr>
      <p:grpSpPr>
        <a:xfrm>
          <a:off x="0" y="0"/>
          <a:ext cx="0" cy="0"/>
          <a:chOff x="0" y="0"/>
          <a:chExt cx="0" cy="0"/>
        </a:xfrm>
      </p:grpSpPr>
      <p:grpSp>
        <p:nvGrpSpPr>
          <p:cNvPr id="460" name="Google Shape;460;p22"/>
          <p:cNvGrpSpPr/>
          <p:nvPr/>
        </p:nvGrpSpPr>
        <p:grpSpPr>
          <a:xfrm>
            <a:off x="-1123779" y="-1437185"/>
            <a:ext cx="12025151" cy="8843536"/>
            <a:chOff x="-1123779" y="-1437185"/>
            <a:chExt cx="12025151" cy="8843536"/>
          </a:xfrm>
        </p:grpSpPr>
        <p:sp>
          <p:nvSpPr>
            <p:cNvPr id="461" name="Google Shape;461;p22"/>
            <p:cNvSpPr/>
            <p:nvPr/>
          </p:nvSpPr>
          <p:spPr>
            <a:xfrm flipH="1">
              <a:off x="5785965" y="43888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rot="10800000">
              <a:off x="6986174" y="-886660"/>
              <a:ext cx="3247250" cy="169871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flipH="1" rot="10800000">
              <a:off x="-1123779" y="-1437185"/>
              <a:ext cx="3115510" cy="1837815"/>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5" name="Google Shape;465;p22"/>
          <p:cNvSpPr txBox="1"/>
          <p:nvPr>
            <p:ph idx="1" type="subTitle"/>
          </p:nvPr>
        </p:nvSpPr>
        <p:spPr>
          <a:xfrm>
            <a:off x="937625"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6" name="Google Shape;466;p22"/>
          <p:cNvSpPr txBox="1"/>
          <p:nvPr>
            <p:ph idx="2" type="subTitle"/>
          </p:nvPr>
        </p:nvSpPr>
        <p:spPr>
          <a:xfrm>
            <a:off x="3341062"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7" name="Google Shape;467;p22"/>
          <p:cNvSpPr txBox="1"/>
          <p:nvPr>
            <p:ph idx="3" type="subTitle"/>
          </p:nvPr>
        </p:nvSpPr>
        <p:spPr>
          <a:xfrm>
            <a:off x="5744505"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8" name="Google Shape;468;p22"/>
          <p:cNvSpPr txBox="1"/>
          <p:nvPr>
            <p:ph idx="4" type="subTitle"/>
          </p:nvPr>
        </p:nvSpPr>
        <p:spPr>
          <a:xfrm>
            <a:off x="937625"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69" name="Google Shape;469;p22"/>
          <p:cNvSpPr txBox="1"/>
          <p:nvPr>
            <p:ph idx="5" type="subTitle"/>
          </p:nvPr>
        </p:nvSpPr>
        <p:spPr>
          <a:xfrm>
            <a:off x="3341063"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70" name="Google Shape;470;p22"/>
          <p:cNvSpPr txBox="1"/>
          <p:nvPr>
            <p:ph idx="6" type="subTitle"/>
          </p:nvPr>
        </p:nvSpPr>
        <p:spPr>
          <a:xfrm>
            <a:off x="5744502"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471" name="Google Shape;471;p22"/>
          <p:cNvGrpSpPr/>
          <p:nvPr/>
        </p:nvGrpSpPr>
        <p:grpSpPr>
          <a:xfrm flipH="1" rot="10800000">
            <a:off x="-1469087" y="4289940"/>
            <a:ext cx="3296400" cy="703085"/>
            <a:chOff x="-12" y="3628590"/>
            <a:chExt cx="3296400" cy="703085"/>
          </a:xfrm>
        </p:grpSpPr>
        <p:grpSp>
          <p:nvGrpSpPr>
            <p:cNvPr id="472" name="Google Shape;472;p22"/>
            <p:cNvGrpSpPr/>
            <p:nvPr/>
          </p:nvGrpSpPr>
          <p:grpSpPr>
            <a:xfrm>
              <a:off x="854867" y="3996692"/>
              <a:ext cx="1567047" cy="45661"/>
              <a:chOff x="1754675" y="2661275"/>
              <a:chExt cx="1945675" cy="56700"/>
            </a:xfrm>
          </p:grpSpPr>
          <p:cxnSp>
            <p:nvCxnSpPr>
              <p:cNvPr id="473" name="Google Shape;473;p22"/>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474" name="Google Shape;474;p2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2"/>
            <p:cNvGrpSpPr/>
            <p:nvPr/>
          </p:nvGrpSpPr>
          <p:grpSpPr>
            <a:xfrm>
              <a:off x="518420" y="4195487"/>
              <a:ext cx="1561280" cy="136187"/>
              <a:chOff x="1754675" y="2824000"/>
              <a:chExt cx="4728285" cy="412439"/>
            </a:xfrm>
          </p:grpSpPr>
          <p:sp>
            <p:nvSpPr>
              <p:cNvPr id="476" name="Google Shape;476;p2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77" name="Google Shape;477;p2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22"/>
            <p:cNvGrpSpPr/>
            <p:nvPr/>
          </p:nvGrpSpPr>
          <p:grpSpPr>
            <a:xfrm>
              <a:off x="226304" y="3764887"/>
              <a:ext cx="3070084" cy="102364"/>
              <a:chOff x="1779150" y="2604263"/>
              <a:chExt cx="3811875" cy="127113"/>
            </a:xfrm>
          </p:grpSpPr>
          <p:sp>
            <p:nvSpPr>
              <p:cNvPr id="479" name="Google Shape;479;p2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80" name="Google Shape;480;p2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22"/>
            <p:cNvGrpSpPr/>
            <p:nvPr/>
          </p:nvGrpSpPr>
          <p:grpSpPr>
            <a:xfrm>
              <a:off x="-12" y="3628590"/>
              <a:ext cx="3010303" cy="45661"/>
              <a:chOff x="1766900" y="2869225"/>
              <a:chExt cx="3737650" cy="56700"/>
            </a:xfrm>
          </p:grpSpPr>
          <p:cxnSp>
            <p:nvCxnSpPr>
              <p:cNvPr id="482" name="Google Shape;482;p2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483" name="Google Shape;483;p2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 name="Google Shape;484;p22"/>
          <p:cNvGrpSpPr/>
          <p:nvPr/>
        </p:nvGrpSpPr>
        <p:grpSpPr>
          <a:xfrm>
            <a:off x="-592558" y="-10342"/>
            <a:ext cx="7481573" cy="5159023"/>
            <a:chOff x="-592558" y="-10342"/>
            <a:chExt cx="7481573" cy="5159023"/>
          </a:xfrm>
        </p:grpSpPr>
        <p:sp>
          <p:nvSpPr>
            <p:cNvPr id="485" name="Google Shape;485;p22"/>
            <p:cNvSpPr/>
            <p:nvPr/>
          </p:nvSpPr>
          <p:spPr>
            <a:xfrm flipH="1" rot="10800000">
              <a:off x="-592558" y="-10342"/>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flipH="1" rot="10800000">
              <a:off x="5882231" y="4965151"/>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22"/>
          <p:cNvSpPr/>
          <p:nvPr/>
        </p:nvSpPr>
        <p:spPr>
          <a:xfrm flipH="1">
            <a:off x="6761059" y="4250475"/>
            <a:ext cx="3573015" cy="1869125"/>
          </a:xfrm>
          <a:custGeom>
            <a:rect b="b" l="l" r="r" t="t"/>
            <a:pathLst>
              <a:path extrusionOk="0" h="33981" w="64958">
                <a:moveTo>
                  <a:pt x="1" y="0"/>
                </a:moveTo>
                <a:lnTo>
                  <a:pt x="1" y="33831"/>
                </a:lnTo>
                <a:lnTo>
                  <a:pt x="64957" y="33980"/>
                </a:lnTo>
                <a:lnTo>
                  <a:pt x="64957" y="33980"/>
                </a:lnTo>
                <a:lnTo>
                  <a:pt x="30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88" name="Shape 488"/>
        <p:cNvGrpSpPr/>
        <p:nvPr/>
      </p:nvGrpSpPr>
      <p:grpSpPr>
        <a:xfrm>
          <a:off x="0" y="0"/>
          <a:ext cx="0" cy="0"/>
          <a:chOff x="0" y="0"/>
          <a:chExt cx="0" cy="0"/>
        </a:xfrm>
      </p:grpSpPr>
      <p:sp>
        <p:nvSpPr>
          <p:cNvPr id="489" name="Google Shape;48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0" name="Google Shape;490;p23"/>
          <p:cNvSpPr txBox="1"/>
          <p:nvPr>
            <p:ph idx="1" type="subTitle"/>
          </p:nvPr>
        </p:nvSpPr>
        <p:spPr>
          <a:xfrm>
            <a:off x="1689126" y="17606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1" name="Google Shape;491;p23"/>
          <p:cNvSpPr txBox="1"/>
          <p:nvPr>
            <p:ph idx="2" type="subTitle"/>
          </p:nvPr>
        </p:nvSpPr>
        <p:spPr>
          <a:xfrm>
            <a:off x="5210878" y="17606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2" name="Google Shape;492;p23"/>
          <p:cNvSpPr txBox="1"/>
          <p:nvPr>
            <p:ph idx="3" type="subTitle"/>
          </p:nvPr>
        </p:nvSpPr>
        <p:spPr>
          <a:xfrm>
            <a:off x="1689126" y="334502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3" name="Google Shape;493;p23"/>
          <p:cNvSpPr txBox="1"/>
          <p:nvPr>
            <p:ph idx="4" type="subTitle"/>
          </p:nvPr>
        </p:nvSpPr>
        <p:spPr>
          <a:xfrm>
            <a:off x="5210878" y="334502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4" name="Google Shape;494;p23"/>
          <p:cNvSpPr txBox="1"/>
          <p:nvPr>
            <p:ph idx="5" type="subTitle"/>
          </p:nvPr>
        </p:nvSpPr>
        <p:spPr>
          <a:xfrm>
            <a:off x="1689126" y="145555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495" name="Google Shape;495;p23"/>
          <p:cNvSpPr txBox="1"/>
          <p:nvPr>
            <p:ph idx="6" type="subTitle"/>
          </p:nvPr>
        </p:nvSpPr>
        <p:spPr>
          <a:xfrm>
            <a:off x="1689126" y="304000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496" name="Google Shape;496;p23"/>
          <p:cNvSpPr txBox="1"/>
          <p:nvPr>
            <p:ph idx="7" type="subTitle"/>
          </p:nvPr>
        </p:nvSpPr>
        <p:spPr>
          <a:xfrm>
            <a:off x="5210851" y="145555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497" name="Google Shape;497;p23"/>
          <p:cNvSpPr txBox="1"/>
          <p:nvPr>
            <p:ph idx="8" type="subTitle"/>
          </p:nvPr>
        </p:nvSpPr>
        <p:spPr>
          <a:xfrm>
            <a:off x="5210851" y="304000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grpSp>
        <p:nvGrpSpPr>
          <p:cNvPr id="498" name="Google Shape;498;p23"/>
          <p:cNvGrpSpPr/>
          <p:nvPr/>
        </p:nvGrpSpPr>
        <p:grpSpPr>
          <a:xfrm>
            <a:off x="-1014025" y="-964868"/>
            <a:ext cx="10158024" cy="7826893"/>
            <a:chOff x="-1014025" y="-964868"/>
            <a:chExt cx="10158024" cy="7826893"/>
          </a:xfrm>
        </p:grpSpPr>
        <p:sp>
          <p:nvSpPr>
            <p:cNvPr id="499" name="Google Shape;499;p23"/>
            <p:cNvSpPr/>
            <p:nvPr/>
          </p:nvSpPr>
          <p:spPr>
            <a:xfrm rot="10800000">
              <a:off x="-1014025" y="-96486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flipH="1">
              <a:off x="-213475" y="4974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23"/>
          <p:cNvGrpSpPr/>
          <p:nvPr/>
        </p:nvGrpSpPr>
        <p:grpSpPr>
          <a:xfrm flipH="1">
            <a:off x="-2799911" y="4184068"/>
            <a:ext cx="3894036" cy="692436"/>
            <a:chOff x="5477439" y="1590790"/>
            <a:chExt cx="3894036" cy="692436"/>
          </a:xfrm>
        </p:grpSpPr>
        <p:grpSp>
          <p:nvGrpSpPr>
            <p:cNvPr id="502" name="Google Shape;502;p23"/>
            <p:cNvGrpSpPr/>
            <p:nvPr/>
          </p:nvGrpSpPr>
          <p:grpSpPr>
            <a:xfrm flipH="1">
              <a:off x="5803750" y="2180862"/>
              <a:ext cx="3070084" cy="102364"/>
              <a:chOff x="1779150" y="2604263"/>
              <a:chExt cx="3811875" cy="127113"/>
            </a:xfrm>
          </p:grpSpPr>
          <p:sp>
            <p:nvSpPr>
              <p:cNvPr id="503" name="Google Shape;503;p2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04" name="Google Shape;504;p2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23"/>
            <p:cNvGrpSpPr/>
            <p:nvPr/>
          </p:nvGrpSpPr>
          <p:grpSpPr>
            <a:xfrm flipH="1">
              <a:off x="5898325" y="1789205"/>
              <a:ext cx="1567047" cy="45661"/>
              <a:chOff x="1754675" y="2566652"/>
              <a:chExt cx="1945675" cy="56700"/>
            </a:xfrm>
          </p:grpSpPr>
          <p:cxnSp>
            <p:nvCxnSpPr>
              <p:cNvPr id="506" name="Google Shape;506;p23"/>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507" name="Google Shape;507;p23"/>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3"/>
            <p:cNvGrpSpPr/>
            <p:nvPr/>
          </p:nvGrpSpPr>
          <p:grpSpPr>
            <a:xfrm flipH="1">
              <a:off x="5477439" y="1987637"/>
              <a:ext cx="1561280" cy="136187"/>
              <a:chOff x="1754675" y="2824000"/>
              <a:chExt cx="4728285" cy="412439"/>
            </a:xfrm>
          </p:grpSpPr>
          <p:sp>
            <p:nvSpPr>
              <p:cNvPr id="509" name="Google Shape;509;p2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510" name="Google Shape;510;p2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23"/>
            <p:cNvGrpSpPr/>
            <p:nvPr/>
          </p:nvGrpSpPr>
          <p:grpSpPr>
            <a:xfrm flipH="1">
              <a:off x="6361172" y="1590790"/>
              <a:ext cx="3010303" cy="45661"/>
              <a:chOff x="631564" y="2679979"/>
              <a:chExt cx="3737650" cy="56700"/>
            </a:xfrm>
          </p:grpSpPr>
          <p:cxnSp>
            <p:nvCxnSpPr>
              <p:cNvPr id="512" name="Google Shape;512;p23"/>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513" name="Google Shape;513;p23"/>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4" name="Google Shape;514;p23"/>
          <p:cNvSpPr/>
          <p:nvPr/>
        </p:nvSpPr>
        <p:spPr>
          <a:xfrm flipH="1" rot="10800000">
            <a:off x="7721650"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23"/>
          <p:cNvGrpSpPr/>
          <p:nvPr/>
        </p:nvGrpSpPr>
        <p:grpSpPr>
          <a:xfrm>
            <a:off x="-2689610" y="-2478031"/>
            <a:ext cx="13399307" cy="8256735"/>
            <a:chOff x="-2689610" y="-2478031"/>
            <a:chExt cx="13399307" cy="8256735"/>
          </a:xfrm>
        </p:grpSpPr>
        <p:sp>
          <p:nvSpPr>
            <p:cNvPr id="516" name="Google Shape;516;p23"/>
            <p:cNvSpPr/>
            <p:nvPr/>
          </p:nvSpPr>
          <p:spPr>
            <a:xfrm flipH="1" rot="10800000">
              <a:off x="-2689610"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79044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18" name="Shape 518"/>
        <p:cNvGrpSpPr/>
        <p:nvPr/>
      </p:nvGrpSpPr>
      <p:grpSpPr>
        <a:xfrm>
          <a:off x="0" y="0"/>
          <a:ext cx="0" cy="0"/>
          <a:chOff x="0" y="0"/>
          <a:chExt cx="0" cy="0"/>
        </a:xfrm>
      </p:grpSpPr>
      <p:sp>
        <p:nvSpPr>
          <p:cNvPr id="519" name="Google Shape;51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0" name="Google Shape;520;p24"/>
          <p:cNvSpPr txBox="1"/>
          <p:nvPr>
            <p:ph idx="1" type="subTitle"/>
          </p:nvPr>
        </p:nvSpPr>
        <p:spPr>
          <a:xfrm>
            <a:off x="720000"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1" name="Google Shape;521;p24"/>
          <p:cNvSpPr txBox="1"/>
          <p:nvPr>
            <p:ph idx="2" type="subTitle"/>
          </p:nvPr>
        </p:nvSpPr>
        <p:spPr>
          <a:xfrm>
            <a:off x="3392266"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2" name="Google Shape;522;p24"/>
          <p:cNvSpPr txBox="1"/>
          <p:nvPr>
            <p:ph idx="3" type="subTitle"/>
          </p:nvPr>
        </p:nvSpPr>
        <p:spPr>
          <a:xfrm>
            <a:off x="720000"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3" name="Google Shape;523;p24"/>
          <p:cNvSpPr txBox="1"/>
          <p:nvPr>
            <p:ph idx="4" type="subTitle"/>
          </p:nvPr>
        </p:nvSpPr>
        <p:spPr>
          <a:xfrm>
            <a:off x="3392266"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4" name="Google Shape;524;p24"/>
          <p:cNvSpPr txBox="1"/>
          <p:nvPr>
            <p:ph idx="5" type="subTitle"/>
          </p:nvPr>
        </p:nvSpPr>
        <p:spPr>
          <a:xfrm>
            <a:off x="6064528"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5" name="Google Shape;525;p24"/>
          <p:cNvSpPr txBox="1"/>
          <p:nvPr>
            <p:ph idx="6" type="subTitle"/>
          </p:nvPr>
        </p:nvSpPr>
        <p:spPr>
          <a:xfrm>
            <a:off x="6064528"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6" name="Google Shape;526;p24"/>
          <p:cNvSpPr txBox="1"/>
          <p:nvPr>
            <p:ph idx="7" type="subTitle"/>
          </p:nvPr>
        </p:nvSpPr>
        <p:spPr>
          <a:xfrm>
            <a:off x="724640"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27" name="Google Shape;527;p24"/>
          <p:cNvSpPr txBox="1"/>
          <p:nvPr>
            <p:ph idx="8" type="subTitle"/>
          </p:nvPr>
        </p:nvSpPr>
        <p:spPr>
          <a:xfrm>
            <a:off x="3396904"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28" name="Google Shape;528;p24"/>
          <p:cNvSpPr txBox="1"/>
          <p:nvPr>
            <p:ph idx="9" type="subTitle"/>
          </p:nvPr>
        </p:nvSpPr>
        <p:spPr>
          <a:xfrm>
            <a:off x="6069165"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29" name="Google Shape;529;p24"/>
          <p:cNvSpPr txBox="1"/>
          <p:nvPr>
            <p:ph idx="13" type="subTitle"/>
          </p:nvPr>
        </p:nvSpPr>
        <p:spPr>
          <a:xfrm>
            <a:off x="724640"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30" name="Google Shape;530;p24"/>
          <p:cNvSpPr txBox="1"/>
          <p:nvPr>
            <p:ph idx="14" type="subTitle"/>
          </p:nvPr>
        </p:nvSpPr>
        <p:spPr>
          <a:xfrm>
            <a:off x="3396904"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31" name="Google Shape;531;p24"/>
          <p:cNvSpPr txBox="1"/>
          <p:nvPr>
            <p:ph idx="15" type="subTitle"/>
          </p:nvPr>
        </p:nvSpPr>
        <p:spPr>
          <a:xfrm>
            <a:off x="6069165"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grpSp>
        <p:nvGrpSpPr>
          <p:cNvPr id="532" name="Google Shape;532;p24"/>
          <p:cNvGrpSpPr/>
          <p:nvPr/>
        </p:nvGrpSpPr>
        <p:grpSpPr>
          <a:xfrm>
            <a:off x="-1764035" y="-2478031"/>
            <a:ext cx="10908034" cy="9340057"/>
            <a:chOff x="-1764035" y="-2478031"/>
            <a:chExt cx="10908034" cy="9340057"/>
          </a:xfrm>
        </p:grpSpPr>
        <p:sp>
          <p:nvSpPr>
            <p:cNvPr id="533" name="Google Shape;533;p24"/>
            <p:cNvSpPr/>
            <p:nvPr/>
          </p:nvSpPr>
          <p:spPr>
            <a:xfrm flipH="1" rot="10800000">
              <a:off x="-1764035"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213475" y="4974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4"/>
          <p:cNvGrpSpPr/>
          <p:nvPr/>
        </p:nvGrpSpPr>
        <p:grpSpPr>
          <a:xfrm flipH="1" rot="10800000">
            <a:off x="8041939" y="144568"/>
            <a:ext cx="3894036" cy="692436"/>
            <a:chOff x="5477439" y="1590790"/>
            <a:chExt cx="3894036" cy="692436"/>
          </a:xfrm>
        </p:grpSpPr>
        <p:grpSp>
          <p:nvGrpSpPr>
            <p:cNvPr id="536" name="Google Shape;536;p24"/>
            <p:cNvGrpSpPr/>
            <p:nvPr/>
          </p:nvGrpSpPr>
          <p:grpSpPr>
            <a:xfrm flipH="1">
              <a:off x="5803750" y="2180862"/>
              <a:ext cx="3070084" cy="102364"/>
              <a:chOff x="1779150" y="2604263"/>
              <a:chExt cx="3811875" cy="127113"/>
            </a:xfrm>
          </p:grpSpPr>
          <p:sp>
            <p:nvSpPr>
              <p:cNvPr id="537" name="Google Shape;537;p24"/>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38" name="Google Shape;538;p24"/>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4"/>
            <p:cNvGrpSpPr/>
            <p:nvPr/>
          </p:nvGrpSpPr>
          <p:grpSpPr>
            <a:xfrm flipH="1">
              <a:off x="5898325" y="1789205"/>
              <a:ext cx="1567047" cy="45661"/>
              <a:chOff x="1754675" y="2566652"/>
              <a:chExt cx="1945675" cy="56700"/>
            </a:xfrm>
          </p:grpSpPr>
          <p:cxnSp>
            <p:nvCxnSpPr>
              <p:cNvPr id="540" name="Google Shape;540;p24"/>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541" name="Google Shape;541;p24"/>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24"/>
            <p:cNvGrpSpPr/>
            <p:nvPr/>
          </p:nvGrpSpPr>
          <p:grpSpPr>
            <a:xfrm flipH="1">
              <a:off x="5477439" y="1987637"/>
              <a:ext cx="1561280" cy="136187"/>
              <a:chOff x="1754675" y="2824000"/>
              <a:chExt cx="4728285" cy="412439"/>
            </a:xfrm>
          </p:grpSpPr>
          <p:sp>
            <p:nvSpPr>
              <p:cNvPr id="543" name="Google Shape;543;p24"/>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544" name="Google Shape;544;p24"/>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24"/>
            <p:cNvGrpSpPr/>
            <p:nvPr/>
          </p:nvGrpSpPr>
          <p:grpSpPr>
            <a:xfrm flipH="1">
              <a:off x="6361172" y="1590790"/>
              <a:ext cx="3010303" cy="45661"/>
              <a:chOff x="631564" y="2679979"/>
              <a:chExt cx="3737650" cy="56700"/>
            </a:xfrm>
          </p:grpSpPr>
          <p:cxnSp>
            <p:nvCxnSpPr>
              <p:cNvPr id="546" name="Google Shape;546;p24"/>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547" name="Google Shape;547;p24"/>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8" name="Google Shape;548;p24"/>
          <p:cNvSpPr/>
          <p:nvPr/>
        </p:nvSpPr>
        <p:spPr>
          <a:xfrm rot="10800000">
            <a:off x="-876276"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24"/>
          <p:cNvGrpSpPr/>
          <p:nvPr/>
        </p:nvGrpSpPr>
        <p:grpSpPr>
          <a:xfrm>
            <a:off x="-1205775" y="-700418"/>
            <a:ext cx="11406422" cy="6958608"/>
            <a:chOff x="-1205775" y="-700418"/>
            <a:chExt cx="11406422" cy="6958608"/>
          </a:xfrm>
        </p:grpSpPr>
        <p:sp>
          <p:nvSpPr>
            <p:cNvPr id="550" name="Google Shape;550;p24"/>
            <p:cNvSpPr/>
            <p:nvPr/>
          </p:nvSpPr>
          <p:spPr>
            <a:xfrm rot="10800000">
              <a:off x="-1205775" y="-70041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7395375" y="4720782"/>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52" name="Shape 552"/>
        <p:cNvGrpSpPr/>
        <p:nvPr/>
      </p:nvGrpSpPr>
      <p:grpSpPr>
        <a:xfrm>
          <a:off x="0" y="0"/>
          <a:ext cx="0" cy="0"/>
          <a:chOff x="0" y="0"/>
          <a:chExt cx="0" cy="0"/>
        </a:xfrm>
      </p:grpSpPr>
      <p:grpSp>
        <p:nvGrpSpPr>
          <p:cNvPr id="553" name="Google Shape;553;p25"/>
          <p:cNvGrpSpPr/>
          <p:nvPr/>
        </p:nvGrpSpPr>
        <p:grpSpPr>
          <a:xfrm>
            <a:off x="-810334" y="-1436216"/>
            <a:ext cx="10049270" cy="7866187"/>
            <a:chOff x="-810334" y="-1436216"/>
            <a:chExt cx="10049270" cy="7866187"/>
          </a:xfrm>
        </p:grpSpPr>
        <p:sp>
          <p:nvSpPr>
            <p:cNvPr id="554" name="Google Shape;554;p25"/>
            <p:cNvSpPr/>
            <p:nvPr/>
          </p:nvSpPr>
          <p:spPr>
            <a:xfrm rot="10800000">
              <a:off x="-56042" y="-1436216"/>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810334" y="450692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flipH="1">
              <a:off x="5463604" y="458837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5"/>
          <p:cNvGrpSpPr/>
          <p:nvPr/>
        </p:nvGrpSpPr>
        <p:grpSpPr>
          <a:xfrm>
            <a:off x="-483963" y="343842"/>
            <a:ext cx="10364069" cy="4799653"/>
            <a:chOff x="-483963" y="343842"/>
            <a:chExt cx="10364069" cy="4799653"/>
          </a:xfrm>
        </p:grpSpPr>
        <p:sp>
          <p:nvSpPr>
            <p:cNvPr id="558" name="Google Shape;558;p25"/>
            <p:cNvSpPr/>
            <p:nvPr/>
          </p:nvSpPr>
          <p:spPr>
            <a:xfrm flipH="1">
              <a:off x="-483963" y="343842"/>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490516" y="4911500"/>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flipH="1">
              <a:off x="8647766"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25"/>
          <p:cNvSpPr/>
          <p:nvPr/>
        </p:nvSpPr>
        <p:spPr>
          <a:xfrm>
            <a:off x="7423987"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txBox="1"/>
          <p:nvPr>
            <p:ph hasCustomPrompt="1" type="title"/>
          </p:nvPr>
        </p:nvSpPr>
        <p:spPr>
          <a:xfrm>
            <a:off x="3365094" y="876275"/>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63" name="Google Shape;563;p25"/>
          <p:cNvSpPr txBox="1"/>
          <p:nvPr>
            <p:ph idx="1" type="subTitle"/>
          </p:nvPr>
        </p:nvSpPr>
        <p:spPr>
          <a:xfrm>
            <a:off x="3365094" y="1492766"/>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564" name="Google Shape;564;p25"/>
          <p:cNvSpPr txBox="1"/>
          <p:nvPr>
            <p:ph hasCustomPrompt="1" idx="2" type="title"/>
          </p:nvPr>
        </p:nvSpPr>
        <p:spPr>
          <a:xfrm>
            <a:off x="3365094" y="2041118"/>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65" name="Google Shape;565;p25"/>
          <p:cNvSpPr txBox="1"/>
          <p:nvPr>
            <p:ph idx="3" type="subTitle"/>
          </p:nvPr>
        </p:nvSpPr>
        <p:spPr>
          <a:xfrm>
            <a:off x="3365094" y="2654570"/>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566" name="Google Shape;566;p25"/>
          <p:cNvSpPr txBox="1"/>
          <p:nvPr>
            <p:ph hasCustomPrompt="1" idx="4" type="title"/>
          </p:nvPr>
        </p:nvSpPr>
        <p:spPr>
          <a:xfrm>
            <a:off x="3365094" y="3205961"/>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67" name="Google Shape;567;p25"/>
          <p:cNvSpPr txBox="1"/>
          <p:nvPr>
            <p:ph idx="5" type="subTitle"/>
          </p:nvPr>
        </p:nvSpPr>
        <p:spPr>
          <a:xfrm>
            <a:off x="3365094" y="3816373"/>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568" name="Google Shape;568;p25"/>
          <p:cNvGrpSpPr/>
          <p:nvPr/>
        </p:nvGrpSpPr>
        <p:grpSpPr>
          <a:xfrm>
            <a:off x="-955172" y="-1359417"/>
            <a:ext cx="11011936" cy="8170456"/>
            <a:chOff x="-955172" y="-1359417"/>
            <a:chExt cx="11011936" cy="8170456"/>
          </a:xfrm>
        </p:grpSpPr>
        <p:sp>
          <p:nvSpPr>
            <p:cNvPr id="569" name="Google Shape;569;p25"/>
            <p:cNvSpPr/>
            <p:nvPr/>
          </p:nvSpPr>
          <p:spPr>
            <a:xfrm flipH="1" rot="10800000">
              <a:off x="-955172" y="-1359417"/>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flipH="1">
              <a:off x="5718529" y="473438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flipH="1" rot="10800000">
              <a:off x="7251492" y="-8365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flipH="1">
              <a:off x="-718483" y="4740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25"/>
          <p:cNvGrpSpPr/>
          <p:nvPr/>
        </p:nvGrpSpPr>
        <p:grpSpPr>
          <a:xfrm>
            <a:off x="-3334299" y="835002"/>
            <a:ext cx="14148600" cy="3523278"/>
            <a:chOff x="-3334299" y="835002"/>
            <a:chExt cx="14148600" cy="3523278"/>
          </a:xfrm>
        </p:grpSpPr>
        <p:grpSp>
          <p:nvGrpSpPr>
            <p:cNvPr id="574" name="Google Shape;574;p25"/>
            <p:cNvGrpSpPr/>
            <p:nvPr/>
          </p:nvGrpSpPr>
          <p:grpSpPr>
            <a:xfrm flipH="1">
              <a:off x="7517900" y="835002"/>
              <a:ext cx="3296400" cy="703085"/>
              <a:chOff x="-12" y="3628590"/>
              <a:chExt cx="3296400" cy="703085"/>
            </a:xfrm>
          </p:grpSpPr>
          <p:grpSp>
            <p:nvGrpSpPr>
              <p:cNvPr id="575" name="Google Shape;575;p25"/>
              <p:cNvGrpSpPr/>
              <p:nvPr/>
            </p:nvGrpSpPr>
            <p:grpSpPr>
              <a:xfrm>
                <a:off x="854867" y="3996692"/>
                <a:ext cx="1567047" cy="45661"/>
                <a:chOff x="1754675" y="2661275"/>
                <a:chExt cx="1945675" cy="56700"/>
              </a:xfrm>
            </p:grpSpPr>
            <p:cxnSp>
              <p:nvCxnSpPr>
                <p:cNvPr id="576" name="Google Shape;576;p2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577" name="Google Shape;577;p2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5"/>
              <p:cNvGrpSpPr/>
              <p:nvPr/>
            </p:nvGrpSpPr>
            <p:grpSpPr>
              <a:xfrm>
                <a:off x="518420" y="4195487"/>
                <a:ext cx="1561280" cy="136187"/>
                <a:chOff x="1754675" y="2824000"/>
                <a:chExt cx="4728285" cy="412439"/>
              </a:xfrm>
            </p:grpSpPr>
            <p:sp>
              <p:nvSpPr>
                <p:cNvPr id="579" name="Google Shape;579;p2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580" name="Google Shape;580;p2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5"/>
              <p:cNvGrpSpPr/>
              <p:nvPr/>
            </p:nvGrpSpPr>
            <p:grpSpPr>
              <a:xfrm>
                <a:off x="226304" y="3764887"/>
                <a:ext cx="3070084" cy="102364"/>
                <a:chOff x="1779150" y="2604263"/>
                <a:chExt cx="3811875" cy="127113"/>
              </a:xfrm>
            </p:grpSpPr>
            <p:sp>
              <p:nvSpPr>
                <p:cNvPr id="582" name="Google Shape;582;p25"/>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83" name="Google Shape;583;p25"/>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25"/>
              <p:cNvGrpSpPr/>
              <p:nvPr/>
            </p:nvGrpSpPr>
            <p:grpSpPr>
              <a:xfrm>
                <a:off x="-12" y="3628590"/>
                <a:ext cx="3010303" cy="45661"/>
                <a:chOff x="1766900" y="2869225"/>
                <a:chExt cx="3737650" cy="56700"/>
              </a:xfrm>
            </p:grpSpPr>
            <p:cxnSp>
              <p:nvCxnSpPr>
                <p:cNvPr id="585" name="Google Shape;585;p2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586" name="Google Shape;586;p2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 name="Google Shape;587;p25"/>
            <p:cNvGrpSpPr/>
            <p:nvPr/>
          </p:nvGrpSpPr>
          <p:grpSpPr>
            <a:xfrm flipH="1">
              <a:off x="-3334299" y="3816365"/>
              <a:ext cx="4555892" cy="541915"/>
              <a:chOff x="5950034" y="3380465"/>
              <a:chExt cx="4555892" cy="541915"/>
            </a:xfrm>
          </p:grpSpPr>
          <p:grpSp>
            <p:nvGrpSpPr>
              <p:cNvPr id="588" name="Google Shape;588;p25"/>
              <p:cNvGrpSpPr/>
              <p:nvPr/>
            </p:nvGrpSpPr>
            <p:grpSpPr>
              <a:xfrm rot="10800000">
                <a:off x="5950034" y="3380473"/>
                <a:ext cx="2877996" cy="223763"/>
                <a:chOff x="1748550" y="2064750"/>
                <a:chExt cx="3573375" cy="277863"/>
              </a:xfrm>
            </p:grpSpPr>
            <p:sp>
              <p:nvSpPr>
                <p:cNvPr id="589" name="Google Shape;589;p25"/>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590" name="Google Shape;590;p25"/>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25"/>
              <p:cNvGrpSpPr/>
              <p:nvPr/>
            </p:nvGrpSpPr>
            <p:grpSpPr>
              <a:xfrm rot="10800000">
                <a:off x="6396949" y="3536010"/>
                <a:ext cx="2430997" cy="185534"/>
                <a:chOff x="1748547" y="1392116"/>
                <a:chExt cx="5911958" cy="451312"/>
              </a:xfrm>
            </p:grpSpPr>
            <p:sp>
              <p:nvSpPr>
                <p:cNvPr id="592" name="Google Shape;592;p25"/>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593" name="Google Shape;593;p25"/>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25"/>
              <p:cNvGrpSpPr/>
              <p:nvPr/>
            </p:nvGrpSpPr>
            <p:grpSpPr>
              <a:xfrm rot="10800000">
                <a:off x="6906834" y="3876719"/>
                <a:ext cx="3140396" cy="45661"/>
                <a:chOff x="234768" y="1449263"/>
                <a:chExt cx="3899175" cy="56700"/>
              </a:xfrm>
            </p:grpSpPr>
            <p:cxnSp>
              <p:nvCxnSpPr>
                <p:cNvPr id="595" name="Google Shape;595;p25"/>
                <p:cNvCxnSpPr/>
                <p:nvPr/>
              </p:nvCxnSpPr>
              <p:spPr>
                <a:xfrm>
                  <a:off x="234768" y="1477625"/>
                  <a:ext cx="3846900" cy="0"/>
                </a:xfrm>
                <a:prstGeom prst="straightConnector1">
                  <a:avLst/>
                </a:prstGeom>
                <a:noFill/>
                <a:ln cap="flat" cmpd="sng" w="9525">
                  <a:solidFill>
                    <a:schemeClr val="dk1"/>
                  </a:solidFill>
                  <a:prstDash val="solid"/>
                  <a:round/>
                  <a:headEnd len="med" w="med" type="none"/>
                  <a:tailEnd len="med" w="med" type="none"/>
                </a:ln>
              </p:spPr>
            </p:cxnSp>
            <p:sp>
              <p:nvSpPr>
                <p:cNvPr id="596" name="Google Shape;596;p25"/>
                <p:cNvSpPr/>
                <p:nvPr/>
              </p:nvSpPr>
              <p:spPr>
                <a:xfrm>
                  <a:off x="4077243" y="1449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25"/>
              <p:cNvGrpSpPr/>
              <p:nvPr/>
            </p:nvGrpSpPr>
            <p:grpSpPr>
              <a:xfrm flipH="1">
                <a:off x="7495622" y="3380465"/>
                <a:ext cx="3010303" cy="45661"/>
                <a:chOff x="1766900" y="2869225"/>
                <a:chExt cx="3737650" cy="56700"/>
              </a:xfrm>
            </p:grpSpPr>
            <p:cxnSp>
              <p:nvCxnSpPr>
                <p:cNvPr id="598" name="Google Shape;598;p2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599" name="Google Shape;599;p2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600" name="Shape 600"/>
        <p:cNvGrpSpPr/>
        <p:nvPr/>
      </p:nvGrpSpPr>
      <p:grpSpPr>
        <a:xfrm>
          <a:off x="0" y="0"/>
          <a:ext cx="0" cy="0"/>
          <a:chOff x="0" y="0"/>
          <a:chExt cx="0" cy="0"/>
        </a:xfrm>
      </p:grpSpPr>
      <p:grpSp>
        <p:nvGrpSpPr>
          <p:cNvPr id="601" name="Google Shape;601;p26"/>
          <p:cNvGrpSpPr/>
          <p:nvPr/>
        </p:nvGrpSpPr>
        <p:grpSpPr>
          <a:xfrm flipH="1">
            <a:off x="-254387" y="-883043"/>
            <a:ext cx="10284849" cy="7556893"/>
            <a:chOff x="-1900475" y="-883043"/>
            <a:chExt cx="10284849" cy="7556893"/>
          </a:xfrm>
        </p:grpSpPr>
        <p:sp>
          <p:nvSpPr>
            <p:cNvPr id="602" name="Google Shape;602;p26"/>
            <p:cNvSpPr/>
            <p:nvPr/>
          </p:nvSpPr>
          <p:spPr>
            <a:xfrm rot="10800000">
              <a:off x="-1900475" y="-883043"/>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03" name="Google Shape;603;p26"/>
            <p:cNvSpPr/>
            <p:nvPr/>
          </p:nvSpPr>
          <p:spPr>
            <a:xfrm flipH="1">
              <a:off x="-973100" y="4786819"/>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
        <p:nvSpPr>
          <p:cNvPr id="604" name="Google Shape;604;p26"/>
          <p:cNvSpPr/>
          <p:nvPr/>
        </p:nvSpPr>
        <p:spPr>
          <a:xfrm rot="10800000">
            <a:off x="-308364"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nvGrpSpPr>
          <p:cNvPr id="605" name="Google Shape;605;p26"/>
          <p:cNvGrpSpPr/>
          <p:nvPr/>
        </p:nvGrpSpPr>
        <p:grpSpPr>
          <a:xfrm>
            <a:off x="-1129385" y="-2478031"/>
            <a:ext cx="12010982" cy="8673260"/>
            <a:chOff x="-1129385" y="-2478031"/>
            <a:chExt cx="12010982" cy="8673260"/>
          </a:xfrm>
        </p:grpSpPr>
        <p:sp>
          <p:nvSpPr>
            <p:cNvPr id="606" name="Google Shape;606;p26"/>
            <p:cNvSpPr/>
            <p:nvPr/>
          </p:nvSpPr>
          <p:spPr>
            <a:xfrm rot="10800000">
              <a:off x="5766190"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07" name="Google Shape;607;p26"/>
            <p:cNvSpPr/>
            <p:nvPr/>
          </p:nvSpPr>
          <p:spPr>
            <a:xfrm flipH="1">
              <a:off x="-1129385" y="465782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grpSp>
        <p:nvGrpSpPr>
          <p:cNvPr id="608" name="Google Shape;608;p26"/>
          <p:cNvGrpSpPr/>
          <p:nvPr/>
        </p:nvGrpSpPr>
        <p:grpSpPr>
          <a:xfrm>
            <a:off x="-1765037" y="118040"/>
            <a:ext cx="3296400" cy="703085"/>
            <a:chOff x="-12" y="3628590"/>
            <a:chExt cx="3296400" cy="703085"/>
          </a:xfrm>
        </p:grpSpPr>
        <p:grpSp>
          <p:nvGrpSpPr>
            <p:cNvPr id="609" name="Google Shape;609;p26"/>
            <p:cNvGrpSpPr/>
            <p:nvPr/>
          </p:nvGrpSpPr>
          <p:grpSpPr>
            <a:xfrm>
              <a:off x="854867" y="3996692"/>
              <a:ext cx="1567047" cy="45661"/>
              <a:chOff x="1754675" y="2661275"/>
              <a:chExt cx="1945675" cy="56700"/>
            </a:xfrm>
          </p:grpSpPr>
          <p:cxnSp>
            <p:nvCxnSpPr>
              <p:cNvPr id="610" name="Google Shape;610;p26"/>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11" name="Google Shape;611;p26"/>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26"/>
            <p:cNvGrpSpPr/>
            <p:nvPr/>
          </p:nvGrpSpPr>
          <p:grpSpPr>
            <a:xfrm>
              <a:off x="518420" y="4195487"/>
              <a:ext cx="1561280" cy="136187"/>
              <a:chOff x="1754675" y="2824000"/>
              <a:chExt cx="4728285" cy="412439"/>
            </a:xfrm>
          </p:grpSpPr>
          <p:sp>
            <p:nvSpPr>
              <p:cNvPr id="613" name="Google Shape;613;p26"/>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14" name="Google Shape;614;p26"/>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26"/>
            <p:cNvGrpSpPr/>
            <p:nvPr/>
          </p:nvGrpSpPr>
          <p:grpSpPr>
            <a:xfrm>
              <a:off x="226304" y="3764887"/>
              <a:ext cx="3070084" cy="102364"/>
              <a:chOff x="1779150" y="2604263"/>
              <a:chExt cx="3811875" cy="127113"/>
            </a:xfrm>
          </p:grpSpPr>
          <p:sp>
            <p:nvSpPr>
              <p:cNvPr id="616" name="Google Shape;616;p26"/>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17" name="Google Shape;617;p26"/>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6"/>
            <p:cNvGrpSpPr/>
            <p:nvPr/>
          </p:nvGrpSpPr>
          <p:grpSpPr>
            <a:xfrm>
              <a:off x="-12" y="3628590"/>
              <a:ext cx="3010303" cy="45661"/>
              <a:chOff x="1766900" y="2869225"/>
              <a:chExt cx="3737650" cy="56700"/>
            </a:xfrm>
          </p:grpSpPr>
          <p:cxnSp>
            <p:nvCxnSpPr>
              <p:cNvPr id="619" name="Google Shape;619;p26"/>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20" name="Google Shape;620;p2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1" name="Google Shape;621;p26"/>
          <p:cNvSpPr txBox="1"/>
          <p:nvPr>
            <p:ph hasCustomPrompt="1" type="title"/>
          </p:nvPr>
        </p:nvSpPr>
        <p:spPr>
          <a:xfrm>
            <a:off x="1531375"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22" name="Google Shape;622;p26"/>
          <p:cNvSpPr txBox="1"/>
          <p:nvPr>
            <p:ph idx="1" type="subTitle"/>
          </p:nvPr>
        </p:nvSpPr>
        <p:spPr>
          <a:xfrm>
            <a:off x="9385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3" name="Google Shape;623;p26"/>
          <p:cNvSpPr txBox="1"/>
          <p:nvPr>
            <p:ph idx="2" type="subTitle"/>
          </p:nvPr>
        </p:nvSpPr>
        <p:spPr>
          <a:xfrm>
            <a:off x="9385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24" name="Google Shape;624;p26"/>
          <p:cNvSpPr txBox="1"/>
          <p:nvPr>
            <p:ph hasCustomPrompt="1" idx="3" type="title"/>
          </p:nvPr>
        </p:nvSpPr>
        <p:spPr>
          <a:xfrm>
            <a:off x="4078200"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25" name="Google Shape;625;p26"/>
          <p:cNvSpPr txBox="1"/>
          <p:nvPr>
            <p:ph idx="4" type="subTitle"/>
          </p:nvPr>
        </p:nvSpPr>
        <p:spPr>
          <a:xfrm>
            <a:off x="34854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6" name="Google Shape;626;p26"/>
          <p:cNvSpPr txBox="1"/>
          <p:nvPr>
            <p:ph idx="5" type="subTitle"/>
          </p:nvPr>
        </p:nvSpPr>
        <p:spPr>
          <a:xfrm>
            <a:off x="34854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27" name="Google Shape;627;p26"/>
          <p:cNvSpPr txBox="1"/>
          <p:nvPr>
            <p:ph hasCustomPrompt="1" idx="6" type="title"/>
          </p:nvPr>
        </p:nvSpPr>
        <p:spPr>
          <a:xfrm>
            <a:off x="6625100"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28" name="Google Shape;628;p26"/>
          <p:cNvSpPr txBox="1"/>
          <p:nvPr>
            <p:ph idx="7" type="subTitle"/>
          </p:nvPr>
        </p:nvSpPr>
        <p:spPr>
          <a:xfrm>
            <a:off x="60323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9" name="Google Shape;629;p26"/>
          <p:cNvSpPr txBox="1"/>
          <p:nvPr>
            <p:ph idx="8" type="subTitle"/>
          </p:nvPr>
        </p:nvSpPr>
        <p:spPr>
          <a:xfrm>
            <a:off x="60323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30" name="Google Shape;630;p26"/>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31" name="Shape 631"/>
        <p:cNvGrpSpPr/>
        <p:nvPr/>
      </p:nvGrpSpPr>
      <p:grpSpPr>
        <a:xfrm>
          <a:off x="0" y="0"/>
          <a:ext cx="0" cy="0"/>
          <a:chOff x="0" y="0"/>
          <a:chExt cx="0" cy="0"/>
        </a:xfrm>
      </p:grpSpPr>
      <p:sp>
        <p:nvSpPr>
          <p:cNvPr id="632" name="Google Shape;63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33" name="Google Shape;633;p27"/>
          <p:cNvGrpSpPr/>
          <p:nvPr/>
        </p:nvGrpSpPr>
        <p:grpSpPr>
          <a:xfrm flipH="1" rot="10800000">
            <a:off x="7632084" y="158865"/>
            <a:ext cx="3010303" cy="380635"/>
            <a:chOff x="5446772" y="1743190"/>
            <a:chExt cx="3010303" cy="380635"/>
          </a:xfrm>
        </p:grpSpPr>
        <p:grpSp>
          <p:nvGrpSpPr>
            <p:cNvPr id="634" name="Google Shape;634;p27"/>
            <p:cNvGrpSpPr/>
            <p:nvPr/>
          </p:nvGrpSpPr>
          <p:grpSpPr>
            <a:xfrm flipH="1">
              <a:off x="5898325" y="1865405"/>
              <a:ext cx="1567047" cy="45661"/>
              <a:chOff x="1754675" y="2661275"/>
              <a:chExt cx="1945675" cy="56700"/>
            </a:xfrm>
          </p:grpSpPr>
          <p:cxnSp>
            <p:nvCxnSpPr>
              <p:cNvPr id="635" name="Google Shape;635;p2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36" name="Google Shape;636;p2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27"/>
            <p:cNvGrpSpPr/>
            <p:nvPr/>
          </p:nvGrpSpPr>
          <p:grpSpPr>
            <a:xfrm flipH="1">
              <a:off x="5477439" y="1987637"/>
              <a:ext cx="1561280" cy="136187"/>
              <a:chOff x="1754675" y="2824000"/>
              <a:chExt cx="4728285" cy="412439"/>
            </a:xfrm>
          </p:grpSpPr>
          <p:sp>
            <p:nvSpPr>
              <p:cNvPr id="638" name="Google Shape;638;p2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39" name="Google Shape;639;p2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27"/>
            <p:cNvGrpSpPr/>
            <p:nvPr/>
          </p:nvGrpSpPr>
          <p:grpSpPr>
            <a:xfrm flipH="1">
              <a:off x="5446772" y="1743190"/>
              <a:ext cx="3010303" cy="45661"/>
              <a:chOff x="1766900" y="2869225"/>
              <a:chExt cx="3737650" cy="56700"/>
            </a:xfrm>
          </p:grpSpPr>
          <p:cxnSp>
            <p:nvCxnSpPr>
              <p:cNvPr id="641" name="Google Shape;641;p2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42" name="Google Shape;642;p2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 name="Google Shape;643;p27"/>
          <p:cNvGrpSpPr/>
          <p:nvPr/>
        </p:nvGrpSpPr>
        <p:grpSpPr>
          <a:xfrm>
            <a:off x="-201828" y="-265593"/>
            <a:ext cx="9294978" cy="6913322"/>
            <a:chOff x="-201828" y="-265593"/>
            <a:chExt cx="9294978" cy="6913322"/>
          </a:xfrm>
        </p:grpSpPr>
        <p:sp>
          <p:nvSpPr>
            <p:cNvPr id="644" name="Google Shape;644;p27"/>
            <p:cNvSpPr/>
            <p:nvPr/>
          </p:nvSpPr>
          <p:spPr>
            <a:xfrm>
              <a:off x="-201828" y="473633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flipH="1" rot="10800000">
              <a:off x="-163643" y="-265593"/>
              <a:ext cx="1539180" cy="805095"/>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27"/>
          <p:cNvSpPr/>
          <p:nvPr/>
        </p:nvSpPr>
        <p:spPr>
          <a:xfrm flipH="1" rot="10800000">
            <a:off x="8818850" y="4058484"/>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7371025"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648" name="Shape 648"/>
        <p:cNvGrpSpPr/>
        <p:nvPr/>
      </p:nvGrpSpPr>
      <p:grpSpPr>
        <a:xfrm>
          <a:off x="0" y="0"/>
          <a:ext cx="0" cy="0"/>
          <a:chOff x="0" y="0"/>
          <a:chExt cx="0" cy="0"/>
        </a:xfrm>
      </p:grpSpPr>
      <p:grpSp>
        <p:nvGrpSpPr>
          <p:cNvPr id="649" name="Google Shape;649;p28"/>
          <p:cNvGrpSpPr/>
          <p:nvPr/>
        </p:nvGrpSpPr>
        <p:grpSpPr>
          <a:xfrm>
            <a:off x="-1199871" y="-1359417"/>
            <a:ext cx="10183874" cy="7869675"/>
            <a:chOff x="-1199871" y="-1359417"/>
            <a:chExt cx="10183874" cy="7869675"/>
          </a:xfrm>
        </p:grpSpPr>
        <p:grpSp>
          <p:nvGrpSpPr>
            <p:cNvPr id="650" name="Google Shape;650;p28"/>
            <p:cNvGrpSpPr/>
            <p:nvPr/>
          </p:nvGrpSpPr>
          <p:grpSpPr>
            <a:xfrm>
              <a:off x="-955172" y="-1359417"/>
              <a:ext cx="9939175" cy="7789388"/>
              <a:chOff x="-955172" y="-1359417"/>
              <a:chExt cx="9939175" cy="7789388"/>
            </a:xfrm>
          </p:grpSpPr>
          <p:sp>
            <p:nvSpPr>
              <p:cNvPr id="651" name="Google Shape;651;p28"/>
              <p:cNvSpPr/>
              <p:nvPr/>
            </p:nvSpPr>
            <p:spPr>
              <a:xfrm flipH="1">
                <a:off x="5463604" y="458837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flipH="1" rot="10800000">
                <a:off x="-955172" y="-1359417"/>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28"/>
            <p:cNvSpPr/>
            <p:nvPr/>
          </p:nvSpPr>
          <p:spPr>
            <a:xfrm>
              <a:off x="-1199871" y="466865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28"/>
          <p:cNvSpPr/>
          <p:nvPr/>
        </p:nvSpPr>
        <p:spPr>
          <a:xfrm flipH="1">
            <a:off x="8647766"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28"/>
          <p:cNvGrpSpPr/>
          <p:nvPr/>
        </p:nvGrpSpPr>
        <p:grpSpPr>
          <a:xfrm flipH="1" rot="10800000">
            <a:off x="-1576500" y="4252465"/>
            <a:ext cx="3296400" cy="703085"/>
            <a:chOff x="-12" y="3628590"/>
            <a:chExt cx="3296400" cy="703085"/>
          </a:xfrm>
        </p:grpSpPr>
        <p:grpSp>
          <p:nvGrpSpPr>
            <p:cNvPr id="656" name="Google Shape;656;p28"/>
            <p:cNvGrpSpPr/>
            <p:nvPr/>
          </p:nvGrpSpPr>
          <p:grpSpPr>
            <a:xfrm>
              <a:off x="854867" y="3996692"/>
              <a:ext cx="1567047" cy="45661"/>
              <a:chOff x="1754675" y="2661275"/>
              <a:chExt cx="1945675" cy="56700"/>
            </a:xfrm>
          </p:grpSpPr>
          <p:cxnSp>
            <p:nvCxnSpPr>
              <p:cNvPr id="657" name="Google Shape;657;p2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58" name="Google Shape;658;p2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28"/>
            <p:cNvGrpSpPr/>
            <p:nvPr/>
          </p:nvGrpSpPr>
          <p:grpSpPr>
            <a:xfrm>
              <a:off x="518420" y="4195487"/>
              <a:ext cx="1561280" cy="136187"/>
              <a:chOff x="1754675" y="2824000"/>
              <a:chExt cx="4728285" cy="412439"/>
            </a:xfrm>
          </p:grpSpPr>
          <p:sp>
            <p:nvSpPr>
              <p:cNvPr id="660" name="Google Shape;660;p2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61" name="Google Shape;661;p2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8"/>
            <p:cNvGrpSpPr/>
            <p:nvPr/>
          </p:nvGrpSpPr>
          <p:grpSpPr>
            <a:xfrm>
              <a:off x="226304" y="3764887"/>
              <a:ext cx="3070084" cy="102364"/>
              <a:chOff x="1779150" y="2604263"/>
              <a:chExt cx="3811875" cy="127113"/>
            </a:xfrm>
          </p:grpSpPr>
          <p:sp>
            <p:nvSpPr>
              <p:cNvPr id="663" name="Google Shape;663;p2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64" name="Google Shape;664;p2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28"/>
            <p:cNvGrpSpPr/>
            <p:nvPr/>
          </p:nvGrpSpPr>
          <p:grpSpPr>
            <a:xfrm>
              <a:off x="-12" y="3628590"/>
              <a:ext cx="3010303" cy="45661"/>
              <a:chOff x="1766900" y="2869225"/>
              <a:chExt cx="3737650" cy="56700"/>
            </a:xfrm>
          </p:grpSpPr>
          <p:cxnSp>
            <p:nvCxnSpPr>
              <p:cNvPr id="666" name="Google Shape;666;p2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67" name="Google Shape;667;p2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8" name="Google Shape;66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9" name="Google Shape;669;p28"/>
          <p:cNvSpPr/>
          <p:nvPr/>
        </p:nvSpPr>
        <p:spPr>
          <a:xfrm flipH="1">
            <a:off x="5718529" y="473438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670" name="Shape 670"/>
        <p:cNvGrpSpPr/>
        <p:nvPr/>
      </p:nvGrpSpPr>
      <p:grpSpPr>
        <a:xfrm>
          <a:off x="0" y="0"/>
          <a:ext cx="0" cy="0"/>
          <a:chOff x="0" y="0"/>
          <a:chExt cx="0" cy="0"/>
        </a:xfrm>
      </p:grpSpPr>
      <p:sp>
        <p:nvSpPr>
          <p:cNvPr id="671" name="Google Shape;67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2" name="Google Shape;672;p29"/>
          <p:cNvSpPr/>
          <p:nvPr/>
        </p:nvSpPr>
        <p:spPr>
          <a:xfrm>
            <a:off x="6422716" y="-11537"/>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rot="10800000">
            <a:off x="6549401"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29"/>
          <p:cNvGrpSpPr/>
          <p:nvPr/>
        </p:nvGrpSpPr>
        <p:grpSpPr>
          <a:xfrm>
            <a:off x="-1690350" y="187965"/>
            <a:ext cx="3296400" cy="703085"/>
            <a:chOff x="-12" y="3628590"/>
            <a:chExt cx="3296400" cy="703085"/>
          </a:xfrm>
        </p:grpSpPr>
        <p:grpSp>
          <p:nvGrpSpPr>
            <p:cNvPr id="675" name="Google Shape;675;p29"/>
            <p:cNvGrpSpPr/>
            <p:nvPr/>
          </p:nvGrpSpPr>
          <p:grpSpPr>
            <a:xfrm>
              <a:off x="854867" y="3996692"/>
              <a:ext cx="1567047" cy="45661"/>
              <a:chOff x="1754675" y="2661275"/>
              <a:chExt cx="1945675" cy="56700"/>
            </a:xfrm>
          </p:grpSpPr>
          <p:cxnSp>
            <p:nvCxnSpPr>
              <p:cNvPr id="676" name="Google Shape;676;p29"/>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77" name="Google Shape;677;p2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29"/>
            <p:cNvGrpSpPr/>
            <p:nvPr/>
          </p:nvGrpSpPr>
          <p:grpSpPr>
            <a:xfrm>
              <a:off x="518420" y="4195487"/>
              <a:ext cx="1561280" cy="136187"/>
              <a:chOff x="1754675" y="2824000"/>
              <a:chExt cx="4728285" cy="412439"/>
            </a:xfrm>
          </p:grpSpPr>
          <p:sp>
            <p:nvSpPr>
              <p:cNvPr id="679" name="Google Shape;679;p2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80" name="Google Shape;680;p2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29"/>
            <p:cNvGrpSpPr/>
            <p:nvPr/>
          </p:nvGrpSpPr>
          <p:grpSpPr>
            <a:xfrm>
              <a:off x="226304" y="3764887"/>
              <a:ext cx="3070084" cy="102364"/>
              <a:chOff x="1779150" y="2604263"/>
              <a:chExt cx="3811875" cy="127113"/>
            </a:xfrm>
          </p:grpSpPr>
          <p:sp>
            <p:nvSpPr>
              <p:cNvPr id="682" name="Google Shape;682;p2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83" name="Google Shape;683;p2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9"/>
            <p:cNvGrpSpPr/>
            <p:nvPr/>
          </p:nvGrpSpPr>
          <p:grpSpPr>
            <a:xfrm>
              <a:off x="-12" y="3628590"/>
              <a:ext cx="3010303" cy="45661"/>
              <a:chOff x="1766900" y="2869225"/>
              <a:chExt cx="3737650" cy="56700"/>
            </a:xfrm>
          </p:grpSpPr>
          <p:cxnSp>
            <p:nvCxnSpPr>
              <p:cNvPr id="685" name="Google Shape;685;p2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86" name="Google Shape;686;p2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29"/>
          <p:cNvGrpSpPr/>
          <p:nvPr/>
        </p:nvGrpSpPr>
        <p:grpSpPr>
          <a:xfrm>
            <a:off x="-2028096" y="-665229"/>
            <a:ext cx="5371751" cy="7430144"/>
            <a:chOff x="-2028096" y="-665229"/>
            <a:chExt cx="5371751" cy="7430144"/>
          </a:xfrm>
        </p:grpSpPr>
        <p:sp>
          <p:nvSpPr>
            <p:cNvPr id="688" name="Google Shape;688;p29"/>
            <p:cNvSpPr/>
            <p:nvPr/>
          </p:nvSpPr>
          <p:spPr>
            <a:xfrm>
              <a:off x="-176746" y="468825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9"/>
            <p:cNvSpPr/>
            <p:nvPr/>
          </p:nvSpPr>
          <p:spPr>
            <a:xfrm flipH="1" rot="10800000">
              <a:off x="-2028096" y="-66522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90" name="Shape 690"/>
        <p:cNvGrpSpPr/>
        <p:nvPr/>
      </p:nvGrpSpPr>
      <p:grpSpPr>
        <a:xfrm>
          <a:off x="0" y="0"/>
          <a:ext cx="0" cy="0"/>
          <a:chOff x="0" y="0"/>
          <a:chExt cx="0" cy="0"/>
        </a:xfrm>
      </p:grpSpPr>
      <p:grpSp>
        <p:nvGrpSpPr>
          <p:cNvPr id="691" name="Google Shape;691;p30"/>
          <p:cNvGrpSpPr/>
          <p:nvPr/>
        </p:nvGrpSpPr>
        <p:grpSpPr>
          <a:xfrm>
            <a:off x="-1206796" y="-728442"/>
            <a:ext cx="11075673" cy="7393347"/>
            <a:chOff x="-1206796" y="-728442"/>
            <a:chExt cx="11075673" cy="7393347"/>
          </a:xfrm>
        </p:grpSpPr>
        <p:sp>
          <p:nvSpPr>
            <p:cNvPr id="692" name="Google Shape;692;p30"/>
            <p:cNvSpPr/>
            <p:nvPr/>
          </p:nvSpPr>
          <p:spPr>
            <a:xfrm flipH="1" rot="10800000">
              <a:off x="-1206796" y="-72844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rot="10800000">
              <a:off x="7640980" y="-38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150967" y="475350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30"/>
          <p:cNvGrpSpPr/>
          <p:nvPr/>
        </p:nvGrpSpPr>
        <p:grpSpPr>
          <a:xfrm>
            <a:off x="-460988" y="5"/>
            <a:ext cx="8180159" cy="5143491"/>
            <a:chOff x="-460988" y="5"/>
            <a:chExt cx="8180159" cy="5143491"/>
          </a:xfrm>
        </p:grpSpPr>
        <p:sp>
          <p:nvSpPr>
            <p:cNvPr id="696" name="Google Shape;696;p30"/>
            <p:cNvSpPr/>
            <p:nvPr/>
          </p:nvSpPr>
          <p:spPr>
            <a:xfrm>
              <a:off x="6712387"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30"/>
            <p:cNvGrpSpPr/>
            <p:nvPr/>
          </p:nvGrpSpPr>
          <p:grpSpPr>
            <a:xfrm>
              <a:off x="-460988" y="447730"/>
              <a:ext cx="7721994" cy="4695766"/>
              <a:chOff x="-460988" y="447730"/>
              <a:chExt cx="7721994" cy="4695766"/>
            </a:xfrm>
          </p:grpSpPr>
          <p:sp>
            <p:nvSpPr>
              <p:cNvPr id="698" name="Google Shape;698;p30"/>
              <p:cNvSpPr/>
              <p:nvPr/>
            </p:nvSpPr>
            <p:spPr>
              <a:xfrm flipH="1">
                <a:off x="-460988" y="447730"/>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30"/>
              <p:cNvGrpSpPr/>
              <p:nvPr/>
            </p:nvGrpSpPr>
            <p:grpSpPr>
              <a:xfrm>
                <a:off x="117004" y="4911501"/>
                <a:ext cx="7144003" cy="231995"/>
                <a:chOff x="117004" y="4911501"/>
                <a:chExt cx="7144003" cy="231995"/>
              </a:xfrm>
            </p:grpSpPr>
            <p:sp>
              <p:nvSpPr>
                <p:cNvPr id="700" name="Google Shape;700;p30"/>
                <p:cNvSpPr/>
                <p:nvPr/>
              </p:nvSpPr>
              <p:spPr>
                <a:xfrm>
                  <a:off x="117004"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flipH="1">
                  <a:off x="6028666"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2" name="Google Shape;702;p30"/>
          <p:cNvGrpSpPr/>
          <p:nvPr/>
        </p:nvGrpSpPr>
        <p:grpSpPr>
          <a:xfrm>
            <a:off x="-1206808" y="-1311142"/>
            <a:ext cx="12598531" cy="8806268"/>
            <a:chOff x="-1206808" y="-1311142"/>
            <a:chExt cx="12598531" cy="8806268"/>
          </a:xfrm>
        </p:grpSpPr>
        <p:sp>
          <p:nvSpPr>
            <p:cNvPr id="703" name="Google Shape;703;p30"/>
            <p:cNvSpPr/>
            <p:nvPr/>
          </p:nvSpPr>
          <p:spPr>
            <a:xfrm flipH="1" rot="10800000">
              <a:off x="-563672" y="-1311142"/>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flipH="1">
              <a:off x="6490621" y="4604004"/>
              <a:ext cx="4901102" cy="2891122"/>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flipH="1" rot="10800000">
              <a:off x="6338717" y="-9979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flipH="1">
              <a:off x="-1206808" y="43862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30"/>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8" name="Google Shape;708;p30"/>
          <p:cNvSpPr txBox="1"/>
          <p:nvPr>
            <p:ph idx="1" type="subTitle"/>
          </p:nvPr>
        </p:nvSpPr>
        <p:spPr>
          <a:xfrm>
            <a:off x="2347900" y="1571825"/>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9" name="Google Shape;709;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b="1" lang="en" sz="1000" u="sng">
                <a:solidFill>
                  <a:schemeClr val="dk1"/>
                </a:solidFill>
                <a:latin typeface="Barlow"/>
                <a:ea typeface="Barlow"/>
                <a:cs typeface="Barlow"/>
                <a:sym typeface="Barlow"/>
                <a:hlinkClick r:id="rId2">
                  <a:extLst>
                    <a:ext uri="{A12FA001-AC4F-418D-AE19-62706E023703}">
                      <ahyp:hlinkClr val="tx"/>
                    </a:ext>
                  </a:extLst>
                </a:hlinkClick>
              </a:rPr>
              <a:t>Slidesgo</a:t>
            </a:r>
            <a:r>
              <a:rPr lang="en" sz="1000">
                <a:solidFill>
                  <a:schemeClr val="dk1"/>
                </a:solidFill>
                <a:latin typeface="Barlow"/>
                <a:ea typeface="Barlow"/>
                <a:cs typeface="Barlow"/>
                <a:sym typeface="Barlow"/>
              </a:rPr>
              <a:t>, and includes icons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Flaticon</a:t>
            </a:r>
            <a:r>
              <a:rPr lang="en" sz="1000">
                <a:solidFill>
                  <a:schemeClr val="dk1"/>
                </a:solidFill>
                <a:latin typeface="Barlow"/>
                <a:ea typeface="Barlow"/>
                <a:cs typeface="Barlow"/>
                <a:sym typeface="Barlow"/>
              </a:rPr>
              <a:t>, and infographics &amp; images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Freepik</a:t>
            </a:r>
            <a:r>
              <a:rPr lang="en" sz="1000" u="sng">
                <a:solidFill>
                  <a:schemeClr val="dk1"/>
                </a:solidFill>
                <a:latin typeface="Barlow"/>
                <a:ea typeface="Barlow"/>
                <a:cs typeface="Barlow"/>
                <a:sym typeface="Barlow"/>
              </a:rPr>
              <a:t> </a:t>
            </a:r>
            <a:endParaRPr b="1" sz="1000" u="sng">
              <a:solidFill>
                <a:schemeClr val="dk1"/>
              </a:solidFill>
              <a:latin typeface="Barlow"/>
              <a:ea typeface="Barlow"/>
              <a:cs typeface="Barlow"/>
              <a:sym typeface="Barl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grpSp>
        <p:nvGrpSpPr>
          <p:cNvPr id="54" name="Google Shape;54;p4"/>
          <p:cNvGrpSpPr/>
          <p:nvPr/>
        </p:nvGrpSpPr>
        <p:grpSpPr>
          <a:xfrm>
            <a:off x="7852085" y="4186321"/>
            <a:ext cx="3074607" cy="453954"/>
            <a:chOff x="5478797" y="847321"/>
            <a:chExt cx="3074607" cy="453954"/>
          </a:xfrm>
        </p:grpSpPr>
        <p:grpSp>
          <p:nvGrpSpPr>
            <p:cNvPr id="55" name="Google Shape;55;p4"/>
            <p:cNvGrpSpPr/>
            <p:nvPr/>
          </p:nvGrpSpPr>
          <p:grpSpPr>
            <a:xfrm flipH="1">
              <a:off x="5675409" y="922405"/>
              <a:ext cx="2877996" cy="223763"/>
              <a:chOff x="1687059" y="2012316"/>
              <a:chExt cx="3573375" cy="277863"/>
            </a:xfrm>
          </p:grpSpPr>
          <p:sp>
            <p:nvSpPr>
              <p:cNvPr id="56" name="Google Shape;56;p4"/>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57" name="Google Shape;57;p4"/>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4"/>
            <p:cNvGrpSpPr/>
            <p:nvPr/>
          </p:nvGrpSpPr>
          <p:grpSpPr>
            <a:xfrm flipH="1">
              <a:off x="6072799" y="847321"/>
              <a:ext cx="2430997" cy="185534"/>
              <a:chOff x="1748547" y="1392116"/>
              <a:chExt cx="5911958" cy="451312"/>
            </a:xfrm>
          </p:grpSpPr>
          <p:sp>
            <p:nvSpPr>
              <p:cNvPr id="59" name="Google Shape;59;p4"/>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60" name="Google Shape;60;p4"/>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4"/>
            <p:cNvGrpSpPr/>
            <p:nvPr/>
          </p:nvGrpSpPr>
          <p:grpSpPr>
            <a:xfrm flipH="1">
              <a:off x="5478797" y="1255615"/>
              <a:ext cx="3010303" cy="45661"/>
              <a:chOff x="1766900" y="2869225"/>
              <a:chExt cx="3737650" cy="56700"/>
            </a:xfrm>
          </p:grpSpPr>
          <p:cxnSp>
            <p:nvCxnSpPr>
              <p:cNvPr id="62" name="Google Shape;62;p4"/>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3" name="Google Shape;63;p4"/>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 name="Google Shape;64;p4"/>
          <p:cNvGrpSpPr/>
          <p:nvPr/>
        </p:nvGrpSpPr>
        <p:grpSpPr>
          <a:xfrm>
            <a:off x="-522276" y="-1302097"/>
            <a:ext cx="7191391" cy="7853482"/>
            <a:chOff x="-522276" y="-1302097"/>
            <a:chExt cx="7191391" cy="7853482"/>
          </a:xfrm>
        </p:grpSpPr>
        <p:sp>
          <p:nvSpPr>
            <p:cNvPr id="65" name="Google Shape;65;p4"/>
            <p:cNvSpPr/>
            <p:nvPr/>
          </p:nvSpPr>
          <p:spPr>
            <a:xfrm flipH="1">
              <a:off x="3148717" y="4709785"/>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flipH="1" rot="10800000">
              <a:off x="-522276" y="-130209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 name="Google Shape;68;p4"/>
          <p:cNvSpPr txBox="1"/>
          <p:nvPr>
            <p:ph idx="1" type="body"/>
          </p:nvPr>
        </p:nvSpPr>
        <p:spPr>
          <a:xfrm>
            <a:off x="720000" y="1065989"/>
            <a:ext cx="7704000" cy="3420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Font typeface="Nunito Light"/>
              <a:buChar char="●"/>
              <a:defRPr>
                <a:solidFill>
                  <a:schemeClr val="hlink"/>
                </a:solidFill>
                <a:latin typeface="Barlow"/>
                <a:ea typeface="Barlow"/>
                <a:cs typeface="Barlow"/>
                <a:sym typeface="Barlow"/>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69" name="Google Shape;69;p4"/>
          <p:cNvSpPr/>
          <p:nvPr/>
        </p:nvSpPr>
        <p:spPr>
          <a:xfrm flipH="1">
            <a:off x="6000549" y="4603999"/>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4"/>
          <p:cNvGrpSpPr/>
          <p:nvPr/>
        </p:nvGrpSpPr>
        <p:grpSpPr>
          <a:xfrm>
            <a:off x="4132575" y="4716825"/>
            <a:ext cx="5724316" cy="2084515"/>
            <a:chOff x="4132575" y="4716825"/>
            <a:chExt cx="5724316" cy="2084515"/>
          </a:xfrm>
        </p:grpSpPr>
        <p:sp>
          <p:nvSpPr>
            <p:cNvPr id="71" name="Google Shape;71;p4"/>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10"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14" name="Google Shape;714;p3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17" name="Google Shape;717;p3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20" name="Google Shape;720;p3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flipH="1" rot="10800000">
              <a:off x="1175807" y="-265593"/>
              <a:ext cx="1539180" cy="805095"/>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31"/>
          <p:cNvSpPr/>
          <p:nvPr/>
        </p:nvSpPr>
        <p:spPr>
          <a:xfrm rot="10800000">
            <a:off x="794659" y="4876484"/>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flipH="1">
            <a:off x="-561113"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26"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rot="10800000">
              <a:off x="6549401"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33" name="Google Shape;733;p3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36" name="Google Shape;736;p3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739" name="Google Shape;739;p3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42" name="Google Shape;742;p3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flipH="1" rot="10800000">
              <a:off x="-881984" y="-739244"/>
              <a:ext cx="1959133" cy="1024867"/>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32"/>
          <p:cNvSpPr/>
          <p:nvPr/>
        </p:nvSpPr>
        <p:spPr>
          <a:xfrm flipH="1">
            <a:off x="-417877" y="511088"/>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flipH="1" rot="10800000">
            <a:off x="-621671" y="-1770656"/>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grpSp>
        <p:nvGrpSpPr>
          <p:cNvPr id="74" name="Google Shape;74;p5"/>
          <p:cNvGrpSpPr/>
          <p:nvPr/>
        </p:nvGrpSpPr>
        <p:grpSpPr>
          <a:xfrm>
            <a:off x="-1093351" y="-1466368"/>
            <a:ext cx="10388326" cy="8402728"/>
            <a:chOff x="-1093351" y="-1466368"/>
            <a:chExt cx="10388326" cy="8402728"/>
          </a:xfrm>
        </p:grpSpPr>
        <p:sp>
          <p:nvSpPr>
            <p:cNvPr id="75" name="Google Shape;75;p5"/>
            <p:cNvSpPr/>
            <p:nvPr/>
          </p:nvSpPr>
          <p:spPr>
            <a:xfrm flipH="1" rot="10800000">
              <a:off x="-3" y="-1466368"/>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1093351" y="4567200"/>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78" name="Google Shape;78;p5"/>
          <p:cNvSpPr txBox="1"/>
          <p:nvPr>
            <p:ph idx="1" type="subTitle"/>
          </p:nvPr>
        </p:nvSpPr>
        <p:spPr>
          <a:xfrm>
            <a:off x="6360578" y="3454300"/>
            <a:ext cx="1773900" cy="486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5"/>
          <p:cNvSpPr txBox="1"/>
          <p:nvPr>
            <p:ph idx="2" type="subTitle"/>
          </p:nvPr>
        </p:nvSpPr>
        <p:spPr>
          <a:xfrm>
            <a:off x="2644083" y="3454300"/>
            <a:ext cx="1770600" cy="486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5"/>
          <p:cNvSpPr txBox="1"/>
          <p:nvPr>
            <p:ph idx="3" type="subTitle"/>
          </p:nvPr>
        </p:nvSpPr>
        <p:spPr>
          <a:xfrm>
            <a:off x="6360575" y="2714800"/>
            <a:ext cx="1773900" cy="8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81" name="Google Shape;81;p5"/>
          <p:cNvSpPr txBox="1"/>
          <p:nvPr>
            <p:ph idx="4" type="subTitle"/>
          </p:nvPr>
        </p:nvSpPr>
        <p:spPr>
          <a:xfrm>
            <a:off x="2643925" y="2714800"/>
            <a:ext cx="1770600" cy="8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82" name="Google Shape;82;p5"/>
          <p:cNvGrpSpPr/>
          <p:nvPr/>
        </p:nvGrpSpPr>
        <p:grpSpPr>
          <a:xfrm>
            <a:off x="7568059" y="4604012"/>
            <a:ext cx="3010303" cy="380635"/>
            <a:chOff x="5446772" y="1743190"/>
            <a:chExt cx="3010303" cy="380635"/>
          </a:xfrm>
        </p:grpSpPr>
        <p:grpSp>
          <p:nvGrpSpPr>
            <p:cNvPr id="83" name="Google Shape;83;p5"/>
            <p:cNvGrpSpPr/>
            <p:nvPr/>
          </p:nvGrpSpPr>
          <p:grpSpPr>
            <a:xfrm flipH="1">
              <a:off x="5898325" y="1865405"/>
              <a:ext cx="1567047" cy="45661"/>
              <a:chOff x="1754675" y="2661275"/>
              <a:chExt cx="1945675" cy="56700"/>
            </a:xfrm>
          </p:grpSpPr>
          <p:cxnSp>
            <p:nvCxnSpPr>
              <p:cNvPr id="84" name="Google Shape;84;p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85" name="Google Shape;85;p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5"/>
            <p:cNvGrpSpPr/>
            <p:nvPr/>
          </p:nvGrpSpPr>
          <p:grpSpPr>
            <a:xfrm flipH="1">
              <a:off x="5477439" y="1987637"/>
              <a:ext cx="1561280" cy="136187"/>
              <a:chOff x="1754675" y="2824000"/>
              <a:chExt cx="4728285" cy="412439"/>
            </a:xfrm>
          </p:grpSpPr>
          <p:sp>
            <p:nvSpPr>
              <p:cNvPr id="87" name="Google Shape;87;p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88" name="Google Shape;88;p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5"/>
            <p:cNvGrpSpPr/>
            <p:nvPr/>
          </p:nvGrpSpPr>
          <p:grpSpPr>
            <a:xfrm flipH="1">
              <a:off x="5446772" y="1743190"/>
              <a:ext cx="3010303" cy="45661"/>
              <a:chOff x="1766900" y="2869225"/>
              <a:chExt cx="3737650" cy="56700"/>
            </a:xfrm>
          </p:grpSpPr>
          <p:cxnSp>
            <p:nvCxnSpPr>
              <p:cNvPr id="90" name="Google Shape;90;p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91" name="Google Shape;91;p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5"/>
          <p:cNvSpPr/>
          <p:nvPr/>
        </p:nvSpPr>
        <p:spPr>
          <a:xfrm flipH="1">
            <a:off x="-831826" y="-3"/>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flipH="1" rot="10800000">
            <a:off x="7378450" y="-807272"/>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p:nvPr/>
        </p:nvSpPr>
        <p:spPr>
          <a:xfrm flipH="1" rot="10800000">
            <a:off x="-1358733" y="-903765"/>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6"/>
          <p:cNvGrpSpPr/>
          <p:nvPr/>
        </p:nvGrpSpPr>
        <p:grpSpPr>
          <a:xfrm rot="10800000">
            <a:off x="-984940" y="165546"/>
            <a:ext cx="3074607" cy="453954"/>
            <a:chOff x="5478797" y="847321"/>
            <a:chExt cx="3074607" cy="453954"/>
          </a:xfrm>
        </p:grpSpPr>
        <p:grpSp>
          <p:nvGrpSpPr>
            <p:cNvPr id="97" name="Google Shape;97;p6"/>
            <p:cNvGrpSpPr/>
            <p:nvPr/>
          </p:nvGrpSpPr>
          <p:grpSpPr>
            <a:xfrm flipH="1">
              <a:off x="5675409" y="922405"/>
              <a:ext cx="2877996" cy="223763"/>
              <a:chOff x="1687059" y="2012316"/>
              <a:chExt cx="3573375" cy="277863"/>
            </a:xfrm>
          </p:grpSpPr>
          <p:sp>
            <p:nvSpPr>
              <p:cNvPr id="98" name="Google Shape;98;p6"/>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99" name="Google Shape;99;p6"/>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6"/>
            <p:cNvGrpSpPr/>
            <p:nvPr/>
          </p:nvGrpSpPr>
          <p:grpSpPr>
            <a:xfrm flipH="1">
              <a:off x="6072799" y="847321"/>
              <a:ext cx="2430997" cy="185534"/>
              <a:chOff x="1748547" y="1392116"/>
              <a:chExt cx="5911958" cy="451312"/>
            </a:xfrm>
          </p:grpSpPr>
          <p:sp>
            <p:nvSpPr>
              <p:cNvPr id="101" name="Google Shape;101;p6"/>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02" name="Google Shape;102;p6"/>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6"/>
            <p:cNvGrpSpPr/>
            <p:nvPr/>
          </p:nvGrpSpPr>
          <p:grpSpPr>
            <a:xfrm flipH="1">
              <a:off x="5478797" y="1255615"/>
              <a:ext cx="3010303" cy="45661"/>
              <a:chOff x="1766900" y="2869225"/>
              <a:chExt cx="3737650" cy="56700"/>
            </a:xfrm>
          </p:grpSpPr>
          <p:cxnSp>
            <p:nvCxnSpPr>
              <p:cNvPr id="104" name="Google Shape;104;p6"/>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 name="Google Shape;106;p6"/>
          <p:cNvSpPr/>
          <p:nvPr/>
        </p:nvSpPr>
        <p:spPr>
          <a:xfrm rot="10800000">
            <a:off x="6000549" y="-155312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713224" y="4972674"/>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6"/>
          <p:cNvGrpSpPr/>
          <p:nvPr/>
        </p:nvGrpSpPr>
        <p:grpSpPr>
          <a:xfrm flipH="1">
            <a:off x="-3634650" y="4404925"/>
            <a:ext cx="5724316" cy="2084515"/>
            <a:chOff x="4132575" y="4716825"/>
            <a:chExt cx="5724316" cy="2084515"/>
          </a:xfrm>
        </p:grpSpPr>
        <p:sp>
          <p:nvSpPr>
            <p:cNvPr id="109" name="Google Shape;109;p6"/>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sp>
        <p:nvSpPr>
          <p:cNvPr id="113" name="Google Shape;113;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7"/>
          <p:cNvSpPr txBox="1"/>
          <p:nvPr>
            <p:ph idx="1" type="subTitle"/>
          </p:nvPr>
        </p:nvSpPr>
        <p:spPr>
          <a:xfrm>
            <a:off x="1039274" y="1747188"/>
            <a:ext cx="30570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15" name="Google Shape;115;p7"/>
          <p:cNvSpPr/>
          <p:nvPr>
            <p:ph idx="2" type="pic"/>
          </p:nvPr>
        </p:nvSpPr>
        <p:spPr>
          <a:xfrm>
            <a:off x="4393774" y="1379588"/>
            <a:ext cx="3903300" cy="3033600"/>
          </a:xfrm>
          <a:prstGeom prst="rect">
            <a:avLst/>
          </a:prstGeom>
          <a:noFill/>
          <a:ln>
            <a:noFill/>
          </a:ln>
        </p:spPr>
      </p:sp>
      <p:sp>
        <p:nvSpPr>
          <p:cNvPr id="116" name="Google Shape;116;p7"/>
          <p:cNvSpPr/>
          <p:nvPr/>
        </p:nvSpPr>
        <p:spPr>
          <a:xfrm>
            <a:off x="-1098862" y="46040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flipH="1" rot="10800000">
            <a:off x="-1594613" y="-603810"/>
            <a:ext cx="3247250" cy="169871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7"/>
          <p:cNvGrpSpPr/>
          <p:nvPr/>
        </p:nvGrpSpPr>
        <p:grpSpPr>
          <a:xfrm>
            <a:off x="645846" y="7"/>
            <a:ext cx="7230373" cy="5143500"/>
            <a:chOff x="645846" y="7"/>
            <a:chExt cx="7230373" cy="5143500"/>
          </a:xfrm>
        </p:grpSpPr>
        <p:sp>
          <p:nvSpPr>
            <p:cNvPr id="119" name="Google Shape;119;p7"/>
            <p:cNvSpPr/>
            <p:nvPr/>
          </p:nvSpPr>
          <p:spPr>
            <a:xfrm rot="10800000">
              <a:off x="6457967"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rot="10800000">
              <a:off x="645846" y="49599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7"/>
          <p:cNvGrpSpPr/>
          <p:nvPr/>
        </p:nvGrpSpPr>
        <p:grpSpPr>
          <a:xfrm>
            <a:off x="-1510053" y="314652"/>
            <a:ext cx="3296400" cy="703085"/>
            <a:chOff x="-12" y="3628590"/>
            <a:chExt cx="3296400" cy="703085"/>
          </a:xfrm>
        </p:grpSpPr>
        <p:grpSp>
          <p:nvGrpSpPr>
            <p:cNvPr id="122" name="Google Shape;122;p7"/>
            <p:cNvGrpSpPr/>
            <p:nvPr/>
          </p:nvGrpSpPr>
          <p:grpSpPr>
            <a:xfrm>
              <a:off x="854867" y="3996692"/>
              <a:ext cx="1567047" cy="45661"/>
              <a:chOff x="1754675" y="2661275"/>
              <a:chExt cx="1945675" cy="56700"/>
            </a:xfrm>
          </p:grpSpPr>
          <p:cxnSp>
            <p:nvCxnSpPr>
              <p:cNvPr id="123" name="Google Shape;123;p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24" name="Google Shape;124;p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7"/>
            <p:cNvGrpSpPr/>
            <p:nvPr/>
          </p:nvGrpSpPr>
          <p:grpSpPr>
            <a:xfrm>
              <a:off x="518420" y="4195487"/>
              <a:ext cx="1561280" cy="136187"/>
              <a:chOff x="1754675" y="2824000"/>
              <a:chExt cx="4728285" cy="412439"/>
            </a:xfrm>
          </p:grpSpPr>
          <p:sp>
            <p:nvSpPr>
              <p:cNvPr id="126" name="Google Shape;126;p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27" name="Google Shape;127;p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7"/>
            <p:cNvGrpSpPr/>
            <p:nvPr/>
          </p:nvGrpSpPr>
          <p:grpSpPr>
            <a:xfrm>
              <a:off x="226304" y="3764887"/>
              <a:ext cx="3070084" cy="102364"/>
              <a:chOff x="1779150" y="2604263"/>
              <a:chExt cx="3811875" cy="127113"/>
            </a:xfrm>
          </p:grpSpPr>
          <p:sp>
            <p:nvSpPr>
              <p:cNvPr id="129" name="Google Shape;129;p7"/>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30" name="Google Shape;130;p7"/>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7"/>
            <p:cNvGrpSpPr/>
            <p:nvPr/>
          </p:nvGrpSpPr>
          <p:grpSpPr>
            <a:xfrm>
              <a:off x="-12" y="3628590"/>
              <a:ext cx="3010303" cy="45661"/>
              <a:chOff x="1766900" y="2869225"/>
              <a:chExt cx="3737650" cy="56700"/>
            </a:xfrm>
          </p:grpSpPr>
          <p:cxnSp>
            <p:nvCxnSpPr>
              <p:cNvPr id="132" name="Google Shape;132;p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33" name="Google Shape;133;p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 name="Google Shape;134;p7"/>
          <p:cNvGrpSpPr/>
          <p:nvPr/>
        </p:nvGrpSpPr>
        <p:grpSpPr>
          <a:xfrm>
            <a:off x="-1510039" y="-1589006"/>
            <a:ext cx="11920665" cy="7774731"/>
            <a:chOff x="-1510039" y="-1589006"/>
            <a:chExt cx="11920665" cy="7774731"/>
          </a:xfrm>
        </p:grpSpPr>
        <p:sp>
          <p:nvSpPr>
            <p:cNvPr id="135" name="Google Shape;135;p7"/>
            <p:cNvSpPr/>
            <p:nvPr/>
          </p:nvSpPr>
          <p:spPr>
            <a:xfrm rot="10800000">
              <a:off x="6802328" y="-1589006"/>
              <a:ext cx="3608299" cy="212850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1510039" y="4316600"/>
              <a:ext cx="3573015" cy="1869125"/>
            </a:xfrm>
            <a:custGeom>
              <a:rect b="b" l="l" r="r" t="t"/>
              <a:pathLst>
                <a:path extrusionOk="0" h="33981" w="64958">
                  <a:moveTo>
                    <a:pt x="1" y="0"/>
                  </a:moveTo>
                  <a:lnTo>
                    <a:pt x="1" y="33831"/>
                  </a:lnTo>
                  <a:lnTo>
                    <a:pt x="64957" y="33980"/>
                  </a:lnTo>
                  <a:lnTo>
                    <a:pt x="64957" y="33980"/>
                  </a:lnTo>
                  <a:lnTo>
                    <a:pt x="30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7" name="Shape 137"/>
        <p:cNvGrpSpPr/>
        <p:nvPr/>
      </p:nvGrpSpPr>
      <p:grpSpPr>
        <a:xfrm>
          <a:off x="0" y="0"/>
          <a:ext cx="0" cy="0"/>
          <a:chOff x="0" y="0"/>
          <a:chExt cx="0" cy="0"/>
        </a:xfrm>
      </p:grpSpPr>
      <p:grpSp>
        <p:nvGrpSpPr>
          <p:cNvPr id="138" name="Google Shape;138;p8"/>
          <p:cNvGrpSpPr/>
          <p:nvPr/>
        </p:nvGrpSpPr>
        <p:grpSpPr>
          <a:xfrm>
            <a:off x="-10" y="-1009617"/>
            <a:ext cx="9640083" cy="7443072"/>
            <a:chOff x="-10" y="-1009617"/>
            <a:chExt cx="9640083" cy="7443072"/>
          </a:xfrm>
        </p:grpSpPr>
        <p:sp>
          <p:nvSpPr>
            <p:cNvPr id="139" name="Google Shape;139;p8"/>
            <p:cNvSpPr/>
            <p:nvPr/>
          </p:nvSpPr>
          <p:spPr>
            <a:xfrm rot="10800000">
              <a:off x="6119674" y="-100961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flipH="1" rot="10800000">
              <a:off x="0" y="-8273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flipH="1">
              <a:off x="-10" y="452205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8"/>
          <p:cNvGrpSpPr/>
          <p:nvPr/>
        </p:nvGrpSpPr>
        <p:grpSpPr>
          <a:xfrm>
            <a:off x="2503206" y="5"/>
            <a:ext cx="7007334" cy="4699016"/>
            <a:chOff x="2503206" y="5"/>
            <a:chExt cx="7007334" cy="4699016"/>
          </a:xfrm>
        </p:grpSpPr>
        <p:grpSp>
          <p:nvGrpSpPr>
            <p:cNvPr id="143" name="Google Shape;143;p8"/>
            <p:cNvGrpSpPr/>
            <p:nvPr/>
          </p:nvGrpSpPr>
          <p:grpSpPr>
            <a:xfrm>
              <a:off x="2503206" y="5"/>
              <a:ext cx="5597879" cy="4699016"/>
              <a:chOff x="2503206" y="5"/>
              <a:chExt cx="5597879" cy="4699016"/>
            </a:xfrm>
          </p:grpSpPr>
          <p:sp>
            <p:nvSpPr>
              <p:cNvPr id="144" name="Google Shape;144;p8"/>
              <p:cNvSpPr/>
              <p:nvPr/>
            </p:nvSpPr>
            <p:spPr>
              <a:xfrm flipH="1">
                <a:off x="2503206"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flipH="1">
                <a:off x="6868745" y="4467026"/>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7937781" y="5"/>
              <a:ext cx="1572759" cy="183531"/>
              <a:chOff x="7937781" y="5"/>
              <a:chExt cx="1572759" cy="183531"/>
            </a:xfrm>
          </p:grpSpPr>
          <p:sp>
            <p:nvSpPr>
              <p:cNvPr id="147" name="Google Shape;147;p8"/>
              <p:cNvSpPr/>
              <p:nvPr/>
            </p:nvSpPr>
            <p:spPr>
              <a:xfrm>
                <a:off x="8503756"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7937781"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 name="Google Shape;149;p8"/>
          <p:cNvGrpSpPr/>
          <p:nvPr/>
        </p:nvGrpSpPr>
        <p:grpSpPr>
          <a:xfrm>
            <a:off x="-1320285" y="-2292139"/>
            <a:ext cx="12455532" cy="9684964"/>
            <a:chOff x="-1320285" y="-2292139"/>
            <a:chExt cx="12455532" cy="9684964"/>
          </a:xfrm>
        </p:grpSpPr>
        <p:sp>
          <p:nvSpPr>
            <p:cNvPr id="150" name="Google Shape;150;p8"/>
            <p:cNvSpPr/>
            <p:nvPr/>
          </p:nvSpPr>
          <p:spPr>
            <a:xfrm flipH="1">
              <a:off x="6019840" y="4375286"/>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rot="10800000">
              <a:off x="-1320285" y="-22921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432453" y="499203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8"/>
          <p:cNvSpPr txBox="1"/>
          <p:nvPr>
            <p:ph type="title"/>
          </p:nvPr>
        </p:nvSpPr>
        <p:spPr>
          <a:xfrm>
            <a:off x="1768550" y="1636650"/>
            <a:ext cx="5607000" cy="18702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5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54" name="Google Shape;154;p8"/>
          <p:cNvGrpSpPr/>
          <p:nvPr/>
        </p:nvGrpSpPr>
        <p:grpSpPr>
          <a:xfrm>
            <a:off x="-1892403" y="831971"/>
            <a:ext cx="12928869" cy="3635055"/>
            <a:chOff x="-1892403" y="831971"/>
            <a:chExt cx="12928869" cy="3635055"/>
          </a:xfrm>
        </p:grpSpPr>
        <p:grpSp>
          <p:nvGrpSpPr>
            <p:cNvPr id="155" name="Google Shape;155;p8"/>
            <p:cNvGrpSpPr/>
            <p:nvPr/>
          </p:nvGrpSpPr>
          <p:grpSpPr>
            <a:xfrm flipH="1">
              <a:off x="7436679" y="831971"/>
              <a:ext cx="3599787" cy="1044104"/>
              <a:chOff x="-1431671" y="656496"/>
              <a:chExt cx="3599787" cy="1044104"/>
            </a:xfrm>
          </p:grpSpPr>
          <p:grpSp>
            <p:nvGrpSpPr>
              <p:cNvPr id="156" name="Google Shape;156;p8"/>
              <p:cNvGrpSpPr/>
              <p:nvPr/>
            </p:nvGrpSpPr>
            <p:grpSpPr>
              <a:xfrm>
                <a:off x="-368508" y="1432892"/>
                <a:ext cx="1567047" cy="45661"/>
                <a:chOff x="1754675" y="2661275"/>
                <a:chExt cx="1945675" cy="56700"/>
              </a:xfrm>
            </p:grpSpPr>
            <p:cxnSp>
              <p:nvCxnSpPr>
                <p:cNvPr id="157" name="Google Shape;157;p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58" name="Google Shape;158;p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8"/>
              <p:cNvGrpSpPr/>
              <p:nvPr/>
            </p:nvGrpSpPr>
            <p:grpSpPr>
              <a:xfrm>
                <a:off x="-766480" y="1564412"/>
                <a:ext cx="1561280" cy="136187"/>
                <a:chOff x="1754675" y="2824000"/>
                <a:chExt cx="4728285" cy="412439"/>
              </a:xfrm>
            </p:grpSpPr>
            <p:sp>
              <p:nvSpPr>
                <p:cNvPr id="160" name="Google Shape;160;p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61" name="Google Shape;161;p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8"/>
              <p:cNvGrpSpPr/>
              <p:nvPr/>
            </p:nvGrpSpPr>
            <p:grpSpPr>
              <a:xfrm>
                <a:off x="-1431671" y="1201087"/>
                <a:ext cx="3070084" cy="102364"/>
                <a:chOff x="1779150" y="2604263"/>
                <a:chExt cx="3811875" cy="127113"/>
              </a:xfrm>
            </p:grpSpPr>
            <p:sp>
              <p:nvSpPr>
                <p:cNvPr id="163" name="Google Shape;163;p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64" name="Google Shape;164;p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8"/>
              <p:cNvGrpSpPr/>
              <p:nvPr/>
            </p:nvGrpSpPr>
            <p:grpSpPr>
              <a:xfrm>
                <a:off x="-856941" y="773805"/>
                <a:ext cx="2877996" cy="223763"/>
                <a:chOff x="1748550" y="2064750"/>
                <a:chExt cx="3573375" cy="277863"/>
              </a:xfrm>
            </p:grpSpPr>
            <p:sp>
              <p:nvSpPr>
                <p:cNvPr id="166" name="Google Shape;166;p8"/>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167" name="Google Shape;167;p8"/>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8"/>
              <p:cNvGrpSpPr/>
              <p:nvPr/>
            </p:nvGrpSpPr>
            <p:grpSpPr>
              <a:xfrm>
                <a:off x="-856882" y="656496"/>
                <a:ext cx="2430997" cy="185534"/>
                <a:chOff x="1748547" y="1392116"/>
                <a:chExt cx="5911958" cy="451312"/>
              </a:xfrm>
            </p:grpSpPr>
            <p:sp>
              <p:nvSpPr>
                <p:cNvPr id="169" name="Google Shape;169;p8"/>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70" name="Google Shape;170;p8"/>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8"/>
              <p:cNvGrpSpPr/>
              <p:nvPr/>
            </p:nvGrpSpPr>
            <p:grpSpPr>
              <a:xfrm>
                <a:off x="-842187" y="1064790"/>
                <a:ext cx="3010303" cy="45661"/>
                <a:chOff x="1766900" y="2869225"/>
                <a:chExt cx="3737650" cy="56700"/>
              </a:xfrm>
            </p:grpSpPr>
            <p:cxnSp>
              <p:nvCxnSpPr>
                <p:cNvPr id="172" name="Google Shape;172;p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73" name="Google Shape;173;p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 name="Google Shape;174;p8"/>
            <p:cNvGrpSpPr/>
            <p:nvPr/>
          </p:nvGrpSpPr>
          <p:grpSpPr>
            <a:xfrm>
              <a:off x="-1892403" y="3926990"/>
              <a:ext cx="3427062" cy="540036"/>
              <a:chOff x="-1366378" y="3596340"/>
              <a:chExt cx="3427062" cy="540036"/>
            </a:xfrm>
          </p:grpSpPr>
          <p:grpSp>
            <p:nvGrpSpPr>
              <p:cNvPr id="175" name="Google Shape;175;p8"/>
              <p:cNvGrpSpPr/>
              <p:nvPr/>
            </p:nvGrpSpPr>
            <p:grpSpPr>
              <a:xfrm>
                <a:off x="-1366378" y="4034012"/>
                <a:ext cx="3070084" cy="102364"/>
                <a:chOff x="1779150" y="2604263"/>
                <a:chExt cx="3811875" cy="127113"/>
              </a:xfrm>
            </p:grpSpPr>
            <p:sp>
              <p:nvSpPr>
                <p:cNvPr id="176" name="Google Shape;176;p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77" name="Google Shape;177;p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8"/>
              <p:cNvGrpSpPr/>
              <p:nvPr/>
            </p:nvGrpSpPr>
            <p:grpSpPr>
              <a:xfrm flipH="1">
                <a:off x="-949619" y="3596340"/>
                <a:ext cx="3010303" cy="380635"/>
                <a:chOff x="5446772" y="1743190"/>
                <a:chExt cx="3010303" cy="380635"/>
              </a:xfrm>
            </p:grpSpPr>
            <p:grpSp>
              <p:nvGrpSpPr>
                <p:cNvPr id="179" name="Google Shape;179;p8"/>
                <p:cNvGrpSpPr/>
                <p:nvPr/>
              </p:nvGrpSpPr>
              <p:grpSpPr>
                <a:xfrm flipH="1">
                  <a:off x="5898325" y="1865405"/>
                  <a:ext cx="1567047" cy="45661"/>
                  <a:chOff x="1754675" y="2661275"/>
                  <a:chExt cx="1945675" cy="56700"/>
                </a:xfrm>
              </p:grpSpPr>
              <p:cxnSp>
                <p:nvCxnSpPr>
                  <p:cNvPr id="180" name="Google Shape;180;p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8"/>
                <p:cNvGrpSpPr/>
                <p:nvPr/>
              </p:nvGrpSpPr>
              <p:grpSpPr>
                <a:xfrm flipH="1">
                  <a:off x="5477439" y="1987637"/>
                  <a:ext cx="1561280" cy="136187"/>
                  <a:chOff x="1754675" y="2824000"/>
                  <a:chExt cx="4728285" cy="412439"/>
                </a:xfrm>
              </p:grpSpPr>
              <p:sp>
                <p:nvSpPr>
                  <p:cNvPr id="183" name="Google Shape;183;p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84" name="Google Shape;184;p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8"/>
                <p:cNvGrpSpPr/>
                <p:nvPr/>
              </p:nvGrpSpPr>
              <p:grpSpPr>
                <a:xfrm flipH="1">
                  <a:off x="5446772" y="1743190"/>
                  <a:ext cx="3010303" cy="45661"/>
                  <a:chOff x="1766900" y="2869225"/>
                  <a:chExt cx="3737650" cy="56700"/>
                </a:xfrm>
              </p:grpSpPr>
              <p:cxnSp>
                <p:nvCxnSpPr>
                  <p:cNvPr id="186" name="Google Shape;186;p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87" name="Google Shape;187;p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grpSp>
        <p:nvGrpSpPr>
          <p:cNvPr id="189" name="Google Shape;189;p9"/>
          <p:cNvGrpSpPr/>
          <p:nvPr/>
        </p:nvGrpSpPr>
        <p:grpSpPr>
          <a:xfrm>
            <a:off x="-427509" y="-1247071"/>
            <a:ext cx="9750025" cy="7678774"/>
            <a:chOff x="-427509" y="-1247071"/>
            <a:chExt cx="9750025" cy="7678774"/>
          </a:xfrm>
        </p:grpSpPr>
        <p:sp>
          <p:nvSpPr>
            <p:cNvPr id="190" name="Google Shape;190;p9"/>
            <p:cNvSpPr/>
            <p:nvPr/>
          </p:nvSpPr>
          <p:spPr>
            <a:xfrm>
              <a:off x="-10" y="4520307"/>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rot="10800000">
              <a:off x="5802117" y="-113470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rot="5400000">
              <a:off x="-1266908" y="-40767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9"/>
          <p:cNvSpPr txBox="1"/>
          <p:nvPr>
            <p:ph type="title"/>
          </p:nvPr>
        </p:nvSpPr>
        <p:spPr>
          <a:xfrm>
            <a:off x="1481025" y="2102825"/>
            <a:ext cx="2954400" cy="94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5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4" name="Google Shape;194;p9"/>
          <p:cNvSpPr txBox="1"/>
          <p:nvPr>
            <p:ph idx="1" type="subTitle"/>
          </p:nvPr>
        </p:nvSpPr>
        <p:spPr>
          <a:xfrm>
            <a:off x="4555250" y="2102825"/>
            <a:ext cx="3294000" cy="94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95" name="Google Shape;195;p9"/>
          <p:cNvGrpSpPr/>
          <p:nvPr/>
        </p:nvGrpSpPr>
        <p:grpSpPr>
          <a:xfrm>
            <a:off x="-427494" y="7"/>
            <a:ext cx="9851067" cy="5168274"/>
            <a:chOff x="-427494" y="7"/>
            <a:chExt cx="9851067" cy="5168274"/>
          </a:xfrm>
        </p:grpSpPr>
        <p:sp>
          <p:nvSpPr>
            <p:cNvPr id="196" name="Google Shape;196;p9"/>
            <p:cNvSpPr/>
            <p:nvPr/>
          </p:nvSpPr>
          <p:spPr>
            <a:xfrm rot="10800000">
              <a:off x="7647417"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flipH="1">
              <a:off x="1920116" y="4983988"/>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flipH="1" rot="10800000">
              <a:off x="-427494" y="8097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flipH="1">
              <a:off x="8005321" y="43369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9"/>
          <p:cNvGrpSpPr/>
          <p:nvPr/>
        </p:nvGrpSpPr>
        <p:grpSpPr>
          <a:xfrm>
            <a:off x="-591414" y="-2175664"/>
            <a:ext cx="11258111" cy="9004879"/>
            <a:chOff x="-591414" y="-2175664"/>
            <a:chExt cx="11258111" cy="9004879"/>
          </a:xfrm>
        </p:grpSpPr>
        <p:grpSp>
          <p:nvGrpSpPr>
            <p:cNvPr id="201" name="Google Shape;201;p9"/>
            <p:cNvGrpSpPr/>
            <p:nvPr/>
          </p:nvGrpSpPr>
          <p:grpSpPr>
            <a:xfrm flipH="1">
              <a:off x="4314168" y="4744700"/>
              <a:ext cx="5712041" cy="2084515"/>
              <a:chOff x="0" y="4530625"/>
              <a:chExt cx="5712041" cy="2084515"/>
            </a:xfrm>
          </p:grpSpPr>
          <p:sp>
            <p:nvSpPr>
              <p:cNvPr id="202" name="Google Shape;202;p9"/>
              <p:cNvSpPr/>
              <p:nvPr/>
            </p:nvSpPr>
            <p:spPr>
              <a:xfrm>
                <a:off x="0" y="4530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1217025" y="4530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9"/>
            <p:cNvSpPr/>
            <p:nvPr/>
          </p:nvSpPr>
          <p:spPr>
            <a:xfrm flipH="1" rot="10800000">
              <a:off x="7861425" y="-9594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flipH="1" rot="10800000">
              <a:off x="-591414" y="-2175664"/>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9"/>
            <p:cNvGrpSpPr/>
            <p:nvPr/>
          </p:nvGrpSpPr>
          <p:grpSpPr>
            <a:xfrm flipH="1">
              <a:off x="-501963" y="4669800"/>
              <a:ext cx="3820522" cy="1537408"/>
              <a:chOff x="5741325" y="4455725"/>
              <a:chExt cx="3820522" cy="1537408"/>
            </a:xfrm>
          </p:grpSpPr>
          <p:sp>
            <p:nvSpPr>
              <p:cNvPr id="207" name="Google Shape;207;p9"/>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574132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 name="Shape 209"/>
        <p:cNvGrpSpPr/>
        <p:nvPr/>
      </p:nvGrpSpPr>
      <p:grpSpPr>
        <a:xfrm>
          <a:off x="0" y="0"/>
          <a:ext cx="0" cy="0"/>
          <a:chOff x="0" y="0"/>
          <a:chExt cx="0" cy="0"/>
        </a:xfrm>
      </p:grpSpPr>
      <p:sp>
        <p:nvSpPr>
          <p:cNvPr id="210" name="Google Shape;210;p10"/>
          <p:cNvSpPr/>
          <p:nvPr>
            <p:ph idx="2" type="pic"/>
          </p:nvPr>
        </p:nvSpPr>
        <p:spPr>
          <a:xfrm>
            <a:off x="0" y="0"/>
            <a:ext cx="9144000" cy="5143500"/>
          </a:xfrm>
          <a:prstGeom prst="rect">
            <a:avLst/>
          </a:prstGeom>
          <a:noFill/>
          <a:ln>
            <a:noFill/>
          </a:ln>
        </p:spPr>
      </p:sp>
      <p:sp>
        <p:nvSpPr>
          <p:cNvPr id="211" name="Google Shape;211;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3500"/>
              <a:buFont typeface="Poppins ExtraBold"/>
              <a:buNone/>
              <a:defRPr b="0">
                <a:latin typeface="Poppins ExtraBold"/>
                <a:ea typeface="Poppins ExtraBold"/>
                <a:cs typeface="Poppins ExtraBold"/>
                <a:sym typeface="Poppins ExtraBold"/>
              </a:defRPr>
            </a:lvl2pPr>
            <a:lvl3pPr lvl="2" rtl="0" algn="ctr">
              <a:spcBef>
                <a:spcPts val="0"/>
              </a:spcBef>
              <a:spcAft>
                <a:spcPts val="0"/>
              </a:spcAft>
              <a:buSzPts val="3500"/>
              <a:buFont typeface="Poppins ExtraBold"/>
              <a:buNone/>
              <a:defRPr b="0">
                <a:latin typeface="Poppins ExtraBold"/>
                <a:ea typeface="Poppins ExtraBold"/>
                <a:cs typeface="Poppins ExtraBold"/>
                <a:sym typeface="Poppins ExtraBold"/>
              </a:defRPr>
            </a:lvl3pPr>
            <a:lvl4pPr lvl="3" rtl="0" algn="ctr">
              <a:spcBef>
                <a:spcPts val="0"/>
              </a:spcBef>
              <a:spcAft>
                <a:spcPts val="0"/>
              </a:spcAft>
              <a:buSzPts val="3500"/>
              <a:buFont typeface="Poppins ExtraBold"/>
              <a:buNone/>
              <a:defRPr b="0">
                <a:latin typeface="Poppins ExtraBold"/>
                <a:ea typeface="Poppins ExtraBold"/>
                <a:cs typeface="Poppins ExtraBold"/>
                <a:sym typeface="Poppins ExtraBold"/>
              </a:defRPr>
            </a:lvl4pPr>
            <a:lvl5pPr lvl="4" rtl="0" algn="ctr">
              <a:spcBef>
                <a:spcPts val="0"/>
              </a:spcBef>
              <a:spcAft>
                <a:spcPts val="0"/>
              </a:spcAft>
              <a:buSzPts val="3500"/>
              <a:buFont typeface="Poppins ExtraBold"/>
              <a:buNone/>
              <a:defRPr b="0">
                <a:latin typeface="Poppins ExtraBold"/>
                <a:ea typeface="Poppins ExtraBold"/>
                <a:cs typeface="Poppins ExtraBold"/>
                <a:sym typeface="Poppins ExtraBold"/>
              </a:defRPr>
            </a:lvl5pPr>
            <a:lvl6pPr lvl="5" rtl="0" algn="ctr">
              <a:spcBef>
                <a:spcPts val="0"/>
              </a:spcBef>
              <a:spcAft>
                <a:spcPts val="0"/>
              </a:spcAft>
              <a:buSzPts val="3500"/>
              <a:buFont typeface="Poppins ExtraBold"/>
              <a:buNone/>
              <a:defRPr b="0">
                <a:latin typeface="Poppins ExtraBold"/>
                <a:ea typeface="Poppins ExtraBold"/>
                <a:cs typeface="Poppins ExtraBold"/>
                <a:sym typeface="Poppins ExtraBold"/>
              </a:defRPr>
            </a:lvl6pPr>
            <a:lvl7pPr lvl="6" rtl="0" algn="ctr">
              <a:spcBef>
                <a:spcPts val="0"/>
              </a:spcBef>
              <a:spcAft>
                <a:spcPts val="0"/>
              </a:spcAft>
              <a:buSzPts val="3500"/>
              <a:buFont typeface="Poppins ExtraBold"/>
              <a:buNone/>
              <a:defRPr b="0">
                <a:latin typeface="Poppins ExtraBold"/>
                <a:ea typeface="Poppins ExtraBold"/>
                <a:cs typeface="Poppins ExtraBold"/>
                <a:sym typeface="Poppins ExtraBold"/>
              </a:defRPr>
            </a:lvl7pPr>
            <a:lvl8pPr lvl="7" rtl="0" algn="ctr">
              <a:spcBef>
                <a:spcPts val="0"/>
              </a:spcBef>
              <a:spcAft>
                <a:spcPts val="0"/>
              </a:spcAft>
              <a:buSzPts val="3500"/>
              <a:buFont typeface="Poppins ExtraBold"/>
              <a:buNone/>
              <a:defRPr b="0">
                <a:latin typeface="Poppins ExtraBold"/>
                <a:ea typeface="Poppins ExtraBold"/>
                <a:cs typeface="Poppins ExtraBold"/>
                <a:sym typeface="Poppins ExtraBold"/>
              </a:defRPr>
            </a:lvl8pPr>
            <a:lvl9pPr lvl="8" rtl="0" algn="ctr">
              <a:spcBef>
                <a:spcPts val="0"/>
              </a:spcBef>
              <a:spcAft>
                <a:spcPts val="0"/>
              </a:spcAft>
              <a:buSzPts val="3500"/>
              <a:buFont typeface="Poppins ExtraBold"/>
              <a:buNone/>
              <a:defRPr b="0">
                <a:latin typeface="Poppins ExtraBold"/>
                <a:ea typeface="Poppins ExtraBold"/>
                <a:cs typeface="Poppins ExtraBold"/>
                <a:sym typeface="Poppins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hyperlink" Target="https://www.cdc.gov/nchs/nhanes/about_nhanes.htm" TargetMode="External"/><Relationship Id="rId4" Type="http://schemas.openxmlformats.org/officeDocument/2006/relationships/hyperlink" Target="https://pmc.ncbi.nlm.nih.gov/articles/PMC993471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comments" Target="../comments/commen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comments" Target="../comments/comment3.xml"/><Relationship Id="rId4" Type="http://schemas.openxmlformats.org/officeDocument/2006/relationships/image" Target="../media/image24.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comments" Target="../comments/comment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comments" Target="../comments/comment5.xml"/><Relationship Id="rId4" Type="http://schemas.openxmlformats.org/officeDocument/2006/relationships/image" Target="../media/image8.png"/><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comments" Target="../comments/comment6.xml"/><Relationship Id="rId4" Type="http://schemas.openxmlformats.org/officeDocument/2006/relationships/image" Target="../media/image32.png"/><Relationship Id="rId5"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hyperlink" Target="https://emilia-orellana44.medium.com/smote-2acd5dd09948"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docs.google.com/spreadsheets/d/1A0XUBzh90gztE7UvLgn922T-F6Dkm58nA5nr_fdu_go/edit?gid=363040344#gid=363040344" TargetMode="Externa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hyperlink" Target="https://www.feedtrail.com/patient-experience-quotes/" TargetMode="External"/><Relationship Id="rId4" Type="http://schemas.openxmlformats.org/officeDocument/2006/relationships/hyperlink" Target="https://www.feedtrail.com/patient-experience-quotes/" TargetMode="External"/><Relationship Id="rId5" Type="http://schemas.openxmlformats.org/officeDocument/2006/relationships/hyperlink" Target="https://www.feedtrail.com/patient-experience-quot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hyperlink" Target="https://www.cdc.gov/diabetes/about/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33"/>
          <p:cNvSpPr txBox="1"/>
          <p:nvPr>
            <p:ph idx="1" type="subTitle"/>
          </p:nvPr>
        </p:nvSpPr>
        <p:spPr>
          <a:xfrm>
            <a:off x="1394250" y="3058425"/>
            <a:ext cx="6355500" cy="3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Fall 2024 Data 144/Educ 244</a:t>
            </a:r>
            <a:endParaRPr/>
          </a:p>
        </p:txBody>
      </p:sp>
      <p:sp>
        <p:nvSpPr>
          <p:cNvPr id="753" name="Google Shape;753;p33"/>
          <p:cNvSpPr txBox="1"/>
          <p:nvPr>
            <p:ph type="ctrTitle"/>
          </p:nvPr>
        </p:nvSpPr>
        <p:spPr>
          <a:xfrm>
            <a:off x="1394250" y="1432275"/>
            <a:ext cx="6355500" cy="161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rgbClr val="000000"/>
                </a:solidFill>
                <a:latin typeface="Arial"/>
                <a:ea typeface="Arial"/>
                <a:cs typeface="Arial"/>
                <a:sym typeface="Arial"/>
              </a:rPr>
              <a:t>Identifying Patients at Higher Risk for Detachment from Diabetes Self-Care</a:t>
            </a:r>
            <a:endParaRPr sz="4800"/>
          </a:p>
        </p:txBody>
      </p:sp>
      <p:grpSp>
        <p:nvGrpSpPr>
          <p:cNvPr id="754" name="Google Shape;754;p33"/>
          <p:cNvGrpSpPr/>
          <p:nvPr/>
        </p:nvGrpSpPr>
        <p:grpSpPr>
          <a:xfrm rot="10800000">
            <a:off x="6662200" y="3637323"/>
            <a:ext cx="3537150" cy="626797"/>
            <a:chOff x="1199232" y="2120038"/>
            <a:chExt cx="4391793" cy="778340"/>
          </a:xfrm>
        </p:grpSpPr>
        <p:grpSp>
          <p:nvGrpSpPr>
            <p:cNvPr id="755" name="Google Shape;755;p33"/>
            <p:cNvGrpSpPr/>
            <p:nvPr/>
          </p:nvGrpSpPr>
          <p:grpSpPr>
            <a:xfrm>
              <a:off x="2227732" y="2577138"/>
              <a:ext cx="1945675" cy="56700"/>
              <a:chOff x="2227732" y="2661275"/>
              <a:chExt cx="1945675" cy="56700"/>
            </a:xfrm>
          </p:grpSpPr>
          <p:cxnSp>
            <p:nvCxnSpPr>
              <p:cNvPr id="756" name="Google Shape;756;p33"/>
              <p:cNvCxnSpPr/>
              <p:nvPr/>
            </p:nvCxnSpPr>
            <p:spPr>
              <a:xfrm>
                <a:off x="2227732"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57" name="Google Shape;757;p33"/>
              <p:cNvSpPr/>
              <p:nvPr/>
            </p:nvSpPr>
            <p:spPr>
              <a:xfrm>
                <a:off x="4116707"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33"/>
            <p:cNvGrpSpPr/>
            <p:nvPr/>
          </p:nvGrpSpPr>
          <p:grpSpPr>
            <a:xfrm>
              <a:off x="1943838" y="2729277"/>
              <a:ext cx="1938597" cy="169100"/>
              <a:chOff x="2216194" y="2593212"/>
              <a:chExt cx="4728285" cy="412439"/>
            </a:xfrm>
          </p:grpSpPr>
          <p:sp>
            <p:nvSpPr>
              <p:cNvPr id="759" name="Google Shape;759;p33"/>
              <p:cNvSpPr/>
              <p:nvPr/>
            </p:nvSpPr>
            <p:spPr>
              <a:xfrm>
                <a:off x="2216194" y="2593212"/>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60" name="Google Shape;760;p33"/>
              <p:cNvSpPr/>
              <p:nvPr/>
            </p:nvSpPr>
            <p:spPr>
              <a:xfrm>
                <a:off x="6810079" y="2871251"/>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3"/>
            <p:cNvGrpSpPr/>
            <p:nvPr/>
          </p:nvGrpSpPr>
          <p:grpSpPr>
            <a:xfrm>
              <a:off x="1779150" y="2289288"/>
              <a:ext cx="3811875" cy="127113"/>
              <a:chOff x="1779150" y="2604263"/>
              <a:chExt cx="3811875" cy="127113"/>
            </a:xfrm>
          </p:grpSpPr>
          <p:sp>
            <p:nvSpPr>
              <p:cNvPr id="762" name="Google Shape;762;p3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763" name="Google Shape;763;p3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33"/>
            <p:cNvGrpSpPr/>
            <p:nvPr/>
          </p:nvGrpSpPr>
          <p:grpSpPr>
            <a:xfrm>
              <a:off x="1199232" y="2120038"/>
              <a:ext cx="3737650" cy="56700"/>
              <a:chOff x="1199232" y="2869225"/>
              <a:chExt cx="3737650" cy="56700"/>
            </a:xfrm>
          </p:grpSpPr>
          <p:cxnSp>
            <p:nvCxnSpPr>
              <p:cNvPr id="765" name="Google Shape;765;p33"/>
              <p:cNvCxnSpPr/>
              <p:nvPr/>
            </p:nvCxnSpPr>
            <p:spPr>
              <a:xfrm>
                <a:off x="1199232"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66" name="Google Shape;766;p33"/>
              <p:cNvSpPr/>
              <p:nvPr/>
            </p:nvSpPr>
            <p:spPr>
              <a:xfrm>
                <a:off x="4880182"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7" name="Google Shape;767;p33"/>
          <p:cNvGrpSpPr/>
          <p:nvPr/>
        </p:nvGrpSpPr>
        <p:grpSpPr>
          <a:xfrm>
            <a:off x="-1696246" y="967904"/>
            <a:ext cx="3599787" cy="1044096"/>
            <a:chOff x="-1431671" y="656504"/>
            <a:chExt cx="3599787" cy="1044096"/>
          </a:xfrm>
        </p:grpSpPr>
        <p:grpSp>
          <p:nvGrpSpPr>
            <p:cNvPr id="768" name="Google Shape;768;p33"/>
            <p:cNvGrpSpPr/>
            <p:nvPr/>
          </p:nvGrpSpPr>
          <p:grpSpPr>
            <a:xfrm>
              <a:off x="-368508" y="1432892"/>
              <a:ext cx="1567047" cy="45661"/>
              <a:chOff x="1754675" y="2661275"/>
              <a:chExt cx="1945675" cy="56700"/>
            </a:xfrm>
          </p:grpSpPr>
          <p:cxnSp>
            <p:nvCxnSpPr>
              <p:cNvPr id="769" name="Google Shape;769;p33"/>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70" name="Google Shape;770;p33"/>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33"/>
            <p:cNvGrpSpPr/>
            <p:nvPr/>
          </p:nvGrpSpPr>
          <p:grpSpPr>
            <a:xfrm>
              <a:off x="-766480" y="1564412"/>
              <a:ext cx="1561280" cy="136187"/>
              <a:chOff x="1754675" y="2824000"/>
              <a:chExt cx="4728285" cy="412439"/>
            </a:xfrm>
          </p:grpSpPr>
          <p:sp>
            <p:nvSpPr>
              <p:cNvPr id="772" name="Google Shape;772;p3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73" name="Google Shape;773;p3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33"/>
            <p:cNvGrpSpPr/>
            <p:nvPr/>
          </p:nvGrpSpPr>
          <p:grpSpPr>
            <a:xfrm>
              <a:off x="-1431671" y="1201087"/>
              <a:ext cx="3070084" cy="102364"/>
              <a:chOff x="1779150" y="2604263"/>
              <a:chExt cx="3811875" cy="127113"/>
            </a:xfrm>
          </p:grpSpPr>
          <p:sp>
            <p:nvSpPr>
              <p:cNvPr id="775" name="Google Shape;775;p3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776" name="Google Shape;776;p3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33"/>
            <p:cNvGrpSpPr/>
            <p:nvPr/>
          </p:nvGrpSpPr>
          <p:grpSpPr>
            <a:xfrm>
              <a:off x="-856941" y="773805"/>
              <a:ext cx="2877996" cy="223763"/>
              <a:chOff x="1748550" y="2064750"/>
              <a:chExt cx="3573375" cy="277863"/>
            </a:xfrm>
          </p:grpSpPr>
          <p:sp>
            <p:nvSpPr>
              <p:cNvPr id="778" name="Google Shape;778;p33"/>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779" name="Google Shape;779;p33"/>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33"/>
            <p:cNvGrpSpPr/>
            <p:nvPr/>
          </p:nvGrpSpPr>
          <p:grpSpPr>
            <a:xfrm>
              <a:off x="-856958" y="656504"/>
              <a:ext cx="2430741" cy="185537"/>
              <a:chOff x="1748547" y="1392116"/>
              <a:chExt cx="5911958" cy="451312"/>
            </a:xfrm>
          </p:grpSpPr>
          <p:sp>
            <p:nvSpPr>
              <p:cNvPr id="781" name="Google Shape;781;p33"/>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782" name="Google Shape;782;p33"/>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33"/>
            <p:cNvGrpSpPr/>
            <p:nvPr/>
          </p:nvGrpSpPr>
          <p:grpSpPr>
            <a:xfrm>
              <a:off x="-842187" y="1064790"/>
              <a:ext cx="3010303" cy="45661"/>
              <a:chOff x="1766900" y="2869225"/>
              <a:chExt cx="3737650" cy="56700"/>
            </a:xfrm>
          </p:grpSpPr>
          <p:cxnSp>
            <p:nvCxnSpPr>
              <p:cNvPr id="784" name="Google Shape;784;p33"/>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85" name="Google Shape;785;p3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National Health &amp; Nutrition Examination Survey (NHANES)</a:t>
            </a:r>
            <a:endParaRPr/>
          </a:p>
        </p:txBody>
      </p:sp>
      <p:sp>
        <p:nvSpPr>
          <p:cNvPr id="976" name="Google Shape;976;p42"/>
          <p:cNvSpPr txBox="1"/>
          <p:nvPr/>
        </p:nvSpPr>
        <p:spPr>
          <a:xfrm>
            <a:off x="351650" y="1151175"/>
            <a:ext cx="8142300" cy="37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Barlow"/>
                <a:ea typeface="Barlow"/>
                <a:cs typeface="Barlow"/>
                <a:sym typeface="Barlow"/>
              </a:rPr>
              <a:t>Background…</a:t>
            </a:r>
            <a:endParaRPr b="1" sz="1900">
              <a:solidFill>
                <a:schemeClr val="accent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u="sng">
                <a:solidFill>
                  <a:schemeClr val="hlink"/>
                </a:solidFill>
                <a:latin typeface="Barlow"/>
                <a:ea typeface="Barlow"/>
                <a:cs typeface="Barlow"/>
                <a:sym typeface="Barlow"/>
                <a:hlinkClick r:id="rId3"/>
              </a:rPr>
              <a:t>https://www.cdc.gov/nchs/nhanes/about_nhanes.htm</a:t>
            </a:r>
            <a:r>
              <a:rPr lang="en">
                <a:solidFill>
                  <a:schemeClr val="dk1"/>
                </a:solidFill>
                <a:latin typeface="Barlow"/>
                <a:ea typeface="Barlow"/>
                <a:cs typeface="Barlow"/>
                <a:sym typeface="Barlow"/>
              </a:rPr>
              <a:t> </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Began in the early 1960s as a survey</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Ongoing since 1999 as a continuous program including objective measurements in addition to the original surveys</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Nationally representative sample, ~5000 individuals each year</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u="sng">
                <a:solidFill>
                  <a:schemeClr val="dk1"/>
                </a:solidFill>
                <a:latin typeface="Barlow"/>
                <a:ea typeface="Barlow"/>
                <a:cs typeface="Barlow"/>
                <a:sym typeface="Barlow"/>
              </a:rPr>
              <a:t>Survey</a:t>
            </a:r>
            <a:r>
              <a:rPr lang="en">
                <a:solidFill>
                  <a:schemeClr val="dk1"/>
                </a:solidFill>
                <a:latin typeface="Barlow"/>
                <a:ea typeface="Barlow"/>
                <a:cs typeface="Barlow"/>
                <a:sym typeface="Barlow"/>
              </a:rPr>
              <a:t>: demographic, socioeconomic, dietary, and health-related questions</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u="sng">
                <a:solidFill>
                  <a:schemeClr val="dk1"/>
                </a:solidFill>
                <a:latin typeface="Barlow"/>
                <a:ea typeface="Barlow"/>
                <a:cs typeface="Barlow"/>
                <a:sym typeface="Barlow"/>
              </a:rPr>
              <a:t>Measurements</a:t>
            </a:r>
            <a:r>
              <a:rPr lang="en">
                <a:solidFill>
                  <a:schemeClr val="dk1"/>
                </a:solidFill>
                <a:latin typeface="Barlow"/>
                <a:ea typeface="Barlow"/>
                <a:cs typeface="Barlow"/>
                <a:sym typeface="Barlow"/>
              </a:rPr>
              <a:t>: medical, dental, and physiological measurements, as well as laboratory tests</a:t>
            </a:r>
            <a:endParaRPr>
              <a:solidFill>
                <a:schemeClr val="dk1"/>
              </a:solidFill>
              <a:latin typeface="Barlow"/>
              <a:ea typeface="Barlow"/>
              <a:cs typeface="Barlow"/>
              <a:sym typeface="Barlow"/>
            </a:endParaRPr>
          </a:p>
          <a:p>
            <a:pPr indent="0" lvl="0" marL="45720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b="1" lang="en" sz="1900">
                <a:solidFill>
                  <a:schemeClr val="accent1"/>
                </a:solidFill>
                <a:latin typeface="Barlow"/>
                <a:ea typeface="Barlow"/>
                <a:cs typeface="Barlow"/>
                <a:sym typeface="Barlow"/>
              </a:rPr>
              <a:t>Harmonized NHANES</a:t>
            </a:r>
            <a:endParaRPr b="1" sz="1900">
              <a:solidFill>
                <a:schemeClr val="accent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u="sng">
                <a:solidFill>
                  <a:schemeClr val="hlink"/>
                </a:solidFill>
                <a:latin typeface="Barlow"/>
                <a:ea typeface="Barlow"/>
                <a:cs typeface="Barlow"/>
                <a:sym typeface="Barlow"/>
                <a:hlinkClick r:id="rId4"/>
              </a:rPr>
              <a:t>https://pmc.ncbi.nlm.nih.gov/articles/PMC9934713/</a:t>
            </a:r>
            <a:r>
              <a:rPr lang="en">
                <a:solidFill>
                  <a:schemeClr val="dk1"/>
                </a:solidFill>
                <a:latin typeface="Barlow"/>
                <a:ea typeface="Barlow"/>
                <a:cs typeface="Barlow"/>
                <a:sym typeface="Barlow"/>
              </a:rPr>
              <a:t> </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Combined data from 1988-2018</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Preliminary cleaning and correction of inconsistencies in data/variable coding </a:t>
            </a:r>
            <a:br>
              <a:rPr lang="en">
                <a:solidFill>
                  <a:schemeClr val="dk1"/>
                </a:solidFill>
                <a:latin typeface="Barlow"/>
                <a:ea typeface="Barlow"/>
                <a:cs typeface="Barlow"/>
                <a:sym typeface="Barlow"/>
              </a:rPr>
            </a:br>
            <a:r>
              <a:rPr lang="en">
                <a:solidFill>
                  <a:schemeClr val="dk1"/>
                </a:solidFill>
                <a:latin typeface="Barlow"/>
                <a:ea typeface="Barlow"/>
                <a:cs typeface="Barlow"/>
                <a:sym typeface="Barlow"/>
              </a:rPr>
              <a:t>across 3 decades of data  collection</a:t>
            </a:r>
            <a:endParaRPr>
              <a:solidFill>
                <a:schemeClr val="dk1"/>
              </a:solidFill>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Dictionary (theirs)</a:t>
            </a:r>
            <a:endParaRPr/>
          </a:p>
        </p:txBody>
      </p:sp>
      <p:sp>
        <p:nvSpPr>
          <p:cNvPr id="982" name="Google Shape;982;p43"/>
          <p:cNvSpPr txBox="1"/>
          <p:nvPr/>
        </p:nvSpPr>
        <p:spPr>
          <a:xfrm>
            <a:off x="359500" y="993900"/>
            <a:ext cx="8064600" cy="3702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Barlow"/>
                <a:ea typeface="Barlow"/>
                <a:cs typeface="Barlow"/>
                <a:sym typeface="Barlow"/>
              </a:rPr>
              <a:t>The data source…</a:t>
            </a:r>
            <a:endParaRPr b="1" sz="1900">
              <a:solidFill>
                <a:schemeClr val="accent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8 distinct datasets: chemicals, demographics, dietary, medications, mortality, occupation, questionnaire, response</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Examined data dictionary provided by Nguyen et al. for potentially relevant variables &amp; their missingness, commenting on relevance for further exploratory data analysis</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b="1" sz="1200">
              <a:solidFill>
                <a:schemeClr val="accent1"/>
              </a:solidFill>
              <a:latin typeface="Barlow"/>
              <a:ea typeface="Barlow"/>
              <a:cs typeface="Barlow"/>
              <a:sym typeface="Barlow"/>
            </a:endParaRPr>
          </a:p>
        </p:txBody>
      </p:sp>
      <p:pic>
        <p:nvPicPr>
          <p:cNvPr id="983" name="Google Shape;983;p43"/>
          <p:cNvPicPr preferRelativeResize="0"/>
          <p:nvPr/>
        </p:nvPicPr>
        <p:blipFill>
          <a:blip r:embed="rId3">
            <a:alphaModFix/>
          </a:blip>
          <a:stretch>
            <a:fillRect/>
          </a:stretch>
        </p:blipFill>
        <p:spPr>
          <a:xfrm>
            <a:off x="924963" y="2335851"/>
            <a:ext cx="6933674" cy="2612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Dictionary (ours)</a:t>
            </a:r>
            <a:endParaRPr/>
          </a:p>
        </p:txBody>
      </p:sp>
      <p:sp>
        <p:nvSpPr>
          <p:cNvPr id="989" name="Google Shape;989;p44"/>
          <p:cNvSpPr txBox="1"/>
          <p:nvPr/>
        </p:nvSpPr>
        <p:spPr>
          <a:xfrm>
            <a:off x="359500" y="993900"/>
            <a:ext cx="8064600" cy="3702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Barlow"/>
                <a:ea typeface="Barlow"/>
                <a:cs typeface="Barlow"/>
                <a:sym typeface="Barlow"/>
              </a:rPr>
              <a:t>The data sets…</a:t>
            </a:r>
            <a:endParaRPr b="1" sz="1900">
              <a:solidFill>
                <a:schemeClr val="accent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Selected datasets: </a:t>
            </a:r>
            <a:r>
              <a:rPr lang="en">
                <a:solidFill>
                  <a:schemeClr val="dk1"/>
                </a:solidFill>
                <a:latin typeface="Barlow"/>
                <a:ea typeface="Barlow"/>
                <a:cs typeface="Barlow"/>
                <a:sym typeface="Barlow"/>
              </a:rPr>
              <a:t>demographics, dietary, medications, mortality, occupation, questionnaire</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We did not end up using mortality (originally considered as potential target features)</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b="1" sz="1200">
              <a:solidFill>
                <a:schemeClr val="accent1"/>
              </a:solidFill>
              <a:latin typeface="Barlow"/>
              <a:ea typeface="Barlow"/>
              <a:cs typeface="Barlow"/>
              <a:sym typeface="Barlow"/>
            </a:endParaRPr>
          </a:p>
        </p:txBody>
      </p:sp>
      <p:pic>
        <p:nvPicPr>
          <p:cNvPr id="990" name="Google Shape;990;p44"/>
          <p:cNvPicPr preferRelativeResize="0"/>
          <p:nvPr/>
        </p:nvPicPr>
        <p:blipFill>
          <a:blip r:embed="rId3">
            <a:alphaModFix/>
          </a:blip>
          <a:stretch>
            <a:fillRect/>
          </a:stretch>
        </p:blipFill>
        <p:spPr>
          <a:xfrm>
            <a:off x="3067397" y="1936025"/>
            <a:ext cx="5835402" cy="2187100"/>
          </a:xfrm>
          <a:prstGeom prst="rect">
            <a:avLst/>
          </a:prstGeom>
          <a:noFill/>
          <a:ln>
            <a:noFill/>
          </a:ln>
        </p:spPr>
      </p:pic>
      <p:sp>
        <p:nvSpPr>
          <p:cNvPr id="991" name="Google Shape;991;p44"/>
          <p:cNvSpPr txBox="1"/>
          <p:nvPr/>
        </p:nvSpPr>
        <p:spPr>
          <a:xfrm>
            <a:off x="359500" y="2029500"/>
            <a:ext cx="25584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1"/>
                </a:solidFill>
                <a:latin typeface="Barlow"/>
                <a:ea typeface="Barlow"/>
                <a:cs typeface="Barlow"/>
                <a:sym typeface="Barlow"/>
              </a:rPr>
              <a:t>Constructing our own data dictionary…</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Essential for proper data cleaning and analysis</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How data was coded</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Differentiation between categorical and continuous data</a:t>
            </a:r>
            <a:endParaRPr>
              <a:solidFill>
                <a:schemeClr val="dk1"/>
              </a:solidFill>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45"/>
          <p:cNvSpPr txBox="1"/>
          <p:nvPr>
            <p:ph type="title"/>
          </p:nvPr>
        </p:nvSpPr>
        <p:spPr>
          <a:xfrm>
            <a:off x="2085025" y="1564950"/>
            <a:ext cx="51891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r>
              <a:rPr lang="en"/>
              <a:t>Preprocessing</a:t>
            </a:r>
            <a:endParaRPr/>
          </a:p>
        </p:txBody>
      </p:sp>
      <p:sp>
        <p:nvSpPr>
          <p:cNvPr id="997" name="Google Shape;997;p45"/>
          <p:cNvSpPr txBox="1"/>
          <p:nvPr>
            <p:ph idx="2" type="title"/>
          </p:nvPr>
        </p:nvSpPr>
        <p:spPr>
          <a:xfrm>
            <a:off x="1050075" y="1564950"/>
            <a:ext cx="969000" cy="15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998" name="Google Shape;998;p45"/>
          <p:cNvGrpSpPr/>
          <p:nvPr/>
        </p:nvGrpSpPr>
        <p:grpSpPr>
          <a:xfrm flipH="1">
            <a:off x="6775879" y="3868746"/>
            <a:ext cx="3599787" cy="1044104"/>
            <a:chOff x="-1431671" y="656496"/>
            <a:chExt cx="3599787" cy="1044104"/>
          </a:xfrm>
        </p:grpSpPr>
        <p:grpSp>
          <p:nvGrpSpPr>
            <p:cNvPr id="999" name="Google Shape;999;p45"/>
            <p:cNvGrpSpPr/>
            <p:nvPr/>
          </p:nvGrpSpPr>
          <p:grpSpPr>
            <a:xfrm>
              <a:off x="-368508" y="1432892"/>
              <a:ext cx="1567047" cy="45661"/>
              <a:chOff x="1754675" y="2661275"/>
              <a:chExt cx="1945675" cy="56700"/>
            </a:xfrm>
          </p:grpSpPr>
          <p:cxnSp>
            <p:nvCxnSpPr>
              <p:cNvPr id="1000" name="Google Shape;1000;p4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001" name="Google Shape;1001;p4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45"/>
            <p:cNvGrpSpPr/>
            <p:nvPr/>
          </p:nvGrpSpPr>
          <p:grpSpPr>
            <a:xfrm>
              <a:off x="-766480" y="1564412"/>
              <a:ext cx="1561280" cy="136187"/>
              <a:chOff x="1754675" y="2824000"/>
              <a:chExt cx="4728285" cy="412439"/>
            </a:xfrm>
          </p:grpSpPr>
          <p:sp>
            <p:nvSpPr>
              <p:cNvPr id="1003" name="Google Shape;1003;p4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004" name="Google Shape;1004;p4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45"/>
            <p:cNvGrpSpPr/>
            <p:nvPr/>
          </p:nvGrpSpPr>
          <p:grpSpPr>
            <a:xfrm>
              <a:off x="-1431671" y="1201087"/>
              <a:ext cx="3070084" cy="102364"/>
              <a:chOff x="1779150" y="2604263"/>
              <a:chExt cx="3811875" cy="127113"/>
            </a:xfrm>
          </p:grpSpPr>
          <p:sp>
            <p:nvSpPr>
              <p:cNvPr id="1006" name="Google Shape;1006;p45"/>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007" name="Google Shape;1007;p45"/>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45"/>
            <p:cNvGrpSpPr/>
            <p:nvPr/>
          </p:nvGrpSpPr>
          <p:grpSpPr>
            <a:xfrm>
              <a:off x="-856941" y="773805"/>
              <a:ext cx="2877996" cy="223763"/>
              <a:chOff x="1748550" y="2064750"/>
              <a:chExt cx="3573375" cy="277863"/>
            </a:xfrm>
          </p:grpSpPr>
          <p:sp>
            <p:nvSpPr>
              <p:cNvPr id="1009" name="Google Shape;1009;p45"/>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1010" name="Google Shape;1010;p45"/>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5"/>
            <p:cNvGrpSpPr/>
            <p:nvPr/>
          </p:nvGrpSpPr>
          <p:grpSpPr>
            <a:xfrm>
              <a:off x="-856882" y="656496"/>
              <a:ext cx="2430997" cy="185534"/>
              <a:chOff x="1748547" y="1392116"/>
              <a:chExt cx="5911958" cy="451312"/>
            </a:xfrm>
          </p:grpSpPr>
          <p:sp>
            <p:nvSpPr>
              <p:cNvPr id="1012" name="Google Shape;1012;p45"/>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013" name="Google Shape;1013;p45"/>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45"/>
            <p:cNvGrpSpPr/>
            <p:nvPr/>
          </p:nvGrpSpPr>
          <p:grpSpPr>
            <a:xfrm>
              <a:off x="-842187" y="1064790"/>
              <a:ext cx="3010303" cy="45661"/>
              <a:chOff x="1766900" y="2869225"/>
              <a:chExt cx="3737650" cy="56700"/>
            </a:xfrm>
          </p:grpSpPr>
          <p:cxnSp>
            <p:nvCxnSpPr>
              <p:cNvPr id="1015" name="Google Shape;1015;p4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016" name="Google Shape;1016;p4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46"/>
          <p:cNvSpPr txBox="1"/>
          <p:nvPr/>
        </p:nvSpPr>
        <p:spPr>
          <a:xfrm>
            <a:off x="1871950" y="849850"/>
            <a:ext cx="47895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sp>
        <p:nvSpPr>
          <p:cNvPr id="1022" name="Google Shape;1022;p46"/>
          <p:cNvSpPr txBox="1"/>
          <p:nvPr/>
        </p:nvSpPr>
        <p:spPr>
          <a:xfrm>
            <a:off x="359500" y="993900"/>
            <a:ext cx="4831500" cy="3702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Barlow"/>
                <a:ea typeface="Barlow"/>
                <a:cs typeface="Barlow"/>
                <a:sym typeface="Barlow"/>
              </a:rPr>
              <a:t>Examine Missingness</a:t>
            </a:r>
            <a:endParaRPr b="1" sz="1900">
              <a:solidFill>
                <a:schemeClr val="accent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u="sng">
                <a:solidFill>
                  <a:schemeClr val="dk1"/>
                </a:solidFill>
                <a:latin typeface="Barlow"/>
                <a:ea typeface="Barlow"/>
                <a:cs typeface="Barlow"/>
                <a:sym typeface="Barlow"/>
              </a:rPr>
              <a:t>examine_missing</a:t>
            </a:r>
            <a:r>
              <a:rPr lang="en">
                <a:solidFill>
                  <a:schemeClr val="dk1"/>
                </a:solidFill>
                <a:latin typeface="Barlow"/>
                <a:ea typeface="Barlow"/>
                <a:cs typeface="Barlow"/>
                <a:sym typeface="Barlow"/>
              </a:rPr>
              <a:t> analyzes missing values across the entire dataset</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u="sng">
                <a:solidFill>
                  <a:schemeClr val="dk1"/>
                </a:solidFill>
                <a:latin typeface="Barlow"/>
                <a:ea typeface="Barlow"/>
                <a:cs typeface="Barlow"/>
                <a:sym typeface="Barlow"/>
              </a:rPr>
              <a:t>percent_missing</a:t>
            </a:r>
            <a:r>
              <a:rPr lang="en">
                <a:solidFill>
                  <a:schemeClr val="dk1"/>
                </a:solidFill>
                <a:latin typeface="Barlow"/>
                <a:ea typeface="Barlow"/>
                <a:cs typeface="Barlow"/>
                <a:sym typeface="Barlow"/>
              </a:rPr>
              <a:t> checks missing values </a:t>
            </a:r>
            <a:endParaRPr>
              <a:solidFill>
                <a:schemeClr val="dk1"/>
              </a:solidFill>
              <a:latin typeface="Barlow"/>
              <a:ea typeface="Barlow"/>
              <a:cs typeface="Barlow"/>
              <a:sym typeface="Barlow"/>
            </a:endParaRPr>
          </a:p>
          <a:p>
            <a:pPr indent="0" lvl="0" marL="45720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b="1" lang="en" sz="1900">
                <a:solidFill>
                  <a:schemeClr val="accent1"/>
                </a:solidFill>
                <a:latin typeface="Barlow"/>
                <a:ea typeface="Barlow"/>
                <a:cs typeface="Barlow"/>
                <a:sym typeface="Barlow"/>
              </a:rPr>
              <a:t>Select Columns</a:t>
            </a:r>
            <a:endParaRPr b="1" sz="1900">
              <a:solidFill>
                <a:schemeClr val="accent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demographics_cols: 12 </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medications_cols: 3</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occupation_cols: 5</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questionnaire_cols: 22</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diet_cols: </a:t>
            </a:r>
            <a:endParaRPr>
              <a:solidFill>
                <a:schemeClr val="dk1"/>
              </a:solidFill>
              <a:latin typeface="Barlow"/>
              <a:ea typeface="Barlow"/>
              <a:cs typeface="Barlow"/>
              <a:sym typeface="Barlow"/>
            </a:endParaRPr>
          </a:p>
          <a:p>
            <a:pPr indent="457200" lvl="0" marL="457200" rtl="0" algn="l">
              <a:spcBef>
                <a:spcPts val="0"/>
              </a:spcBef>
              <a:spcAft>
                <a:spcPts val="0"/>
              </a:spcAft>
              <a:buNone/>
            </a:pPr>
            <a:r>
              <a:rPr lang="en">
                <a:solidFill>
                  <a:schemeClr val="dk1"/>
                </a:solidFill>
                <a:latin typeface="Barlow"/>
                <a:ea typeface="Barlow"/>
                <a:cs typeface="Barlow"/>
                <a:sym typeface="Barlow"/>
              </a:rPr>
              <a:t>Core nutritional indicators: 6</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 		Food groups:5</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 		Behavioral indicators: 'DRQSDIET'</a:t>
            </a:r>
            <a:endParaRPr>
              <a:solidFill>
                <a:schemeClr val="dk1"/>
              </a:solidFill>
              <a:latin typeface="Barlow"/>
              <a:ea typeface="Barlow"/>
              <a:cs typeface="Barlow"/>
              <a:sym typeface="Barlow"/>
            </a:endParaRPr>
          </a:p>
          <a:p>
            <a:pPr indent="0" lvl="0" marL="914400" rtl="0" algn="l">
              <a:spcBef>
                <a:spcPts val="0"/>
              </a:spcBef>
              <a:spcAft>
                <a:spcPts val="0"/>
              </a:spcAft>
              <a:buNone/>
            </a:pPr>
            <a:r>
              <a:rPr lang="en">
                <a:solidFill>
                  <a:schemeClr val="dk1"/>
                </a:solidFill>
                <a:latin typeface="Barlow"/>
                <a:ea typeface="Barlow"/>
                <a:cs typeface="Barlow"/>
                <a:sym typeface="Barlow"/>
              </a:rPr>
              <a:t>Quality indicators: 3</a:t>
            </a:r>
            <a:endParaRPr>
              <a:solidFill>
                <a:schemeClr val="dk1"/>
              </a:solidFill>
              <a:latin typeface="Barlow"/>
              <a:ea typeface="Barlow"/>
              <a:cs typeface="Barlow"/>
              <a:sym typeface="Barlow"/>
            </a:endParaRPr>
          </a:p>
          <a:p>
            <a:pPr indent="0" lvl="0" marL="914400" rtl="0" algn="l">
              <a:spcBef>
                <a:spcPts val="0"/>
              </a:spcBef>
              <a:spcAft>
                <a:spcPts val="0"/>
              </a:spcAft>
              <a:buNone/>
            </a:pPr>
            <a:r>
              <a:rPr lang="en">
                <a:solidFill>
                  <a:schemeClr val="dk1"/>
                </a:solidFill>
                <a:latin typeface="Barlow"/>
                <a:ea typeface="Barlow"/>
                <a:cs typeface="Barlow"/>
                <a:sym typeface="Barlow"/>
              </a:rPr>
              <a:t>mort_cols: 4</a:t>
            </a:r>
            <a:endParaRPr b="1" sz="1600">
              <a:solidFill>
                <a:schemeClr val="accent1"/>
              </a:solidFill>
              <a:latin typeface="Barlow"/>
              <a:ea typeface="Barlow"/>
              <a:cs typeface="Barlow"/>
              <a:sym typeface="Barlow"/>
            </a:endParaRPr>
          </a:p>
          <a:p>
            <a:pPr indent="0" lvl="0" marL="0" rtl="0" algn="l">
              <a:spcBef>
                <a:spcPts val="0"/>
              </a:spcBef>
              <a:spcAft>
                <a:spcPts val="0"/>
              </a:spcAft>
              <a:buNone/>
            </a:pPr>
            <a:r>
              <a:t/>
            </a:r>
            <a:endParaRPr b="1" sz="1200">
              <a:solidFill>
                <a:schemeClr val="accent1"/>
              </a:solidFill>
              <a:latin typeface="Barlow"/>
              <a:ea typeface="Barlow"/>
              <a:cs typeface="Barlow"/>
              <a:sym typeface="Barlow"/>
            </a:endParaRPr>
          </a:p>
        </p:txBody>
      </p:sp>
      <p:pic>
        <p:nvPicPr>
          <p:cNvPr id="1023" name="Google Shape;1023;p46"/>
          <p:cNvPicPr preferRelativeResize="0"/>
          <p:nvPr/>
        </p:nvPicPr>
        <p:blipFill>
          <a:blip r:embed="rId3">
            <a:alphaModFix/>
          </a:blip>
          <a:stretch>
            <a:fillRect/>
          </a:stretch>
        </p:blipFill>
        <p:spPr>
          <a:xfrm>
            <a:off x="4052950" y="1694675"/>
            <a:ext cx="4739050" cy="2842600"/>
          </a:xfrm>
          <a:prstGeom prst="rect">
            <a:avLst/>
          </a:prstGeom>
          <a:noFill/>
          <a:ln>
            <a:noFill/>
          </a:ln>
        </p:spPr>
      </p:pic>
      <p:sp>
        <p:nvSpPr>
          <p:cNvPr id="1024" name="Google Shape;102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Selection(before)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47"/>
          <p:cNvPicPr preferRelativeResize="0"/>
          <p:nvPr/>
        </p:nvPicPr>
        <p:blipFill>
          <a:blip r:embed="rId3">
            <a:alphaModFix/>
          </a:blip>
          <a:stretch>
            <a:fillRect/>
          </a:stretch>
        </p:blipFill>
        <p:spPr>
          <a:xfrm>
            <a:off x="476250" y="2853825"/>
            <a:ext cx="8300949" cy="1176650"/>
          </a:xfrm>
          <a:prstGeom prst="rect">
            <a:avLst/>
          </a:prstGeom>
          <a:noFill/>
          <a:ln>
            <a:noFill/>
          </a:ln>
        </p:spPr>
      </p:pic>
      <p:sp>
        <p:nvSpPr>
          <p:cNvPr id="1030" name="Google Shape;1030;p47"/>
          <p:cNvSpPr txBox="1"/>
          <p:nvPr/>
        </p:nvSpPr>
        <p:spPr>
          <a:xfrm>
            <a:off x="608550" y="987775"/>
            <a:ext cx="8025600" cy="18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1"/>
                </a:solidFill>
                <a:latin typeface="Barlow"/>
                <a:ea typeface="Barlow"/>
                <a:cs typeface="Barlow"/>
                <a:sym typeface="Barlow"/>
              </a:rPr>
              <a:t>Merge Dataframes</a:t>
            </a:r>
            <a:endParaRPr b="1" sz="2200">
              <a:solidFill>
                <a:schemeClr val="accent1"/>
              </a:solidFill>
              <a:latin typeface="Barlow"/>
              <a:ea typeface="Barlow"/>
              <a:cs typeface="Barlow"/>
              <a:sym typeface="Barlow"/>
            </a:endParaRPr>
          </a:p>
          <a:p>
            <a:pPr indent="-336550" lvl="0" marL="457200" rtl="0" algn="l">
              <a:spcBef>
                <a:spcPts val="0"/>
              </a:spcBef>
              <a:spcAft>
                <a:spcPts val="0"/>
              </a:spcAft>
              <a:buClr>
                <a:schemeClr val="dk1"/>
              </a:buClr>
              <a:buSzPts val="1700"/>
              <a:buFont typeface="Barlow"/>
              <a:buChar char="-"/>
            </a:pPr>
            <a:r>
              <a:rPr lang="en" sz="1700">
                <a:solidFill>
                  <a:schemeClr val="dk1"/>
                </a:solidFill>
                <a:latin typeface="Barlow"/>
                <a:ea typeface="Barlow"/>
                <a:cs typeface="Barlow"/>
                <a:sym typeface="Barlow"/>
              </a:rPr>
              <a:t>'</a:t>
            </a:r>
            <a:r>
              <a:rPr b="1" lang="en" sz="1500">
                <a:solidFill>
                  <a:schemeClr val="dk1"/>
                </a:solidFill>
                <a:latin typeface="Barlow"/>
                <a:ea typeface="Barlow"/>
                <a:cs typeface="Barlow"/>
                <a:sym typeface="Barlow"/>
              </a:rPr>
              <a:t>SDDSRVYR</a:t>
            </a:r>
            <a:r>
              <a:rPr lang="en" sz="1500">
                <a:solidFill>
                  <a:schemeClr val="dk1"/>
                </a:solidFill>
                <a:latin typeface="Barlow"/>
                <a:ea typeface="Barlow"/>
                <a:cs typeface="Barlow"/>
                <a:sym typeface="Barlow"/>
              </a:rPr>
              <a:t>' represents the release cycle/survey year</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a:t>
            </a:r>
            <a:r>
              <a:rPr b="1" lang="en" sz="1500">
                <a:solidFill>
                  <a:schemeClr val="dk1"/>
                </a:solidFill>
                <a:latin typeface="Barlow"/>
                <a:ea typeface="Barlow"/>
                <a:cs typeface="Barlow"/>
                <a:sym typeface="Barlow"/>
              </a:rPr>
              <a:t>SEQN_new</a:t>
            </a:r>
            <a:r>
              <a:rPr lang="en" sz="1500">
                <a:solidFill>
                  <a:schemeClr val="dk1"/>
                </a:solidFill>
                <a:latin typeface="Barlow"/>
                <a:ea typeface="Barlow"/>
                <a:cs typeface="Barlow"/>
                <a:sym typeface="Barlow"/>
              </a:rPr>
              <a:t>' is the personal ID</a:t>
            </a:r>
            <a:endParaRPr sz="1500">
              <a:solidFill>
                <a:schemeClr val="dk1"/>
              </a:solidFill>
              <a:latin typeface="Barlow"/>
              <a:ea typeface="Barlow"/>
              <a:cs typeface="Barlow"/>
              <a:sym typeface="Barlow"/>
            </a:endParaRPr>
          </a:p>
          <a:p>
            <a:pPr indent="0" lvl="0" marL="0" rtl="0" algn="l">
              <a:spcBef>
                <a:spcPts val="0"/>
              </a:spcBef>
              <a:spcAft>
                <a:spcPts val="0"/>
              </a:spcAft>
              <a:buNone/>
            </a:pPr>
            <a:r>
              <a:t/>
            </a:r>
            <a:endParaRPr sz="1500">
              <a:solidFill>
                <a:schemeClr val="dk1"/>
              </a:solidFill>
              <a:latin typeface="Barlow"/>
              <a:ea typeface="Barlow"/>
              <a:cs typeface="Barlow"/>
              <a:sym typeface="Barlow"/>
            </a:endParaRPr>
          </a:p>
          <a:p>
            <a:pPr indent="0" lvl="0" marL="0" rtl="0" algn="l">
              <a:spcBef>
                <a:spcPts val="0"/>
              </a:spcBef>
              <a:spcAft>
                <a:spcPts val="0"/>
              </a:spcAft>
              <a:buNone/>
            </a:pPr>
            <a:r>
              <a:rPr lang="en" sz="1500">
                <a:solidFill>
                  <a:schemeClr val="dk1"/>
                </a:solidFill>
                <a:latin typeface="Barlow"/>
                <a:ea typeface="Barlow"/>
                <a:cs typeface="Barlow"/>
                <a:sym typeface="Barlow"/>
              </a:rPr>
              <a:t>The combination of these two fields uniquely identifies a participant's record in a specific survey cycle</a:t>
            </a:r>
            <a:r>
              <a:rPr lang="en" sz="900">
                <a:solidFill>
                  <a:schemeClr val="dk1"/>
                </a:solidFill>
                <a:latin typeface="Barlow"/>
                <a:ea typeface="Barlow"/>
                <a:cs typeface="Barlow"/>
                <a:sym typeface="Barlow"/>
              </a:rPr>
              <a:t>.</a:t>
            </a:r>
            <a:endParaRPr sz="900">
              <a:solidFill>
                <a:schemeClr val="dk1"/>
              </a:solidFill>
              <a:latin typeface="Barlow"/>
              <a:ea typeface="Barlow"/>
              <a:cs typeface="Barlow"/>
              <a:sym typeface="Barlow"/>
            </a:endParaRPr>
          </a:p>
          <a:p>
            <a:pPr indent="0" lvl="0" marL="0" rtl="0" algn="l">
              <a:spcBef>
                <a:spcPts val="0"/>
              </a:spcBef>
              <a:spcAft>
                <a:spcPts val="0"/>
              </a:spcAft>
              <a:buNone/>
            </a:pPr>
            <a:r>
              <a:t/>
            </a:r>
            <a:endParaRPr b="1" sz="1600">
              <a:solidFill>
                <a:schemeClr val="accent1"/>
              </a:solidFill>
              <a:latin typeface="Barlow"/>
              <a:ea typeface="Barlow"/>
              <a:cs typeface="Barlow"/>
              <a:sym typeface="Barlow"/>
            </a:endParaRPr>
          </a:p>
        </p:txBody>
      </p:sp>
      <p:sp>
        <p:nvSpPr>
          <p:cNvPr id="1031" name="Google Shape;1031;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Merging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General Data Cleaning</a:t>
            </a:r>
            <a:endParaRPr/>
          </a:p>
        </p:txBody>
      </p:sp>
      <p:sp>
        <p:nvSpPr>
          <p:cNvPr id="1037" name="Google Shape;1037;p48"/>
          <p:cNvSpPr txBox="1"/>
          <p:nvPr/>
        </p:nvSpPr>
        <p:spPr>
          <a:xfrm>
            <a:off x="317500" y="1017725"/>
            <a:ext cx="72849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Define variables by type: </a:t>
            </a:r>
            <a:r>
              <a:rPr lang="en" u="sng">
                <a:solidFill>
                  <a:schemeClr val="dk1"/>
                </a:solidFill>
                <a:latin typeface="Barlow"/>
                <a:ea typeface="Barlow"/>
                <a:cs typeface="Barlow"/>
                <a:sym typeface="Barlow"/>
              </a:rPr>
              <a:t>Categorical vs Continuous,</a:t>
            </a:r>
            <a:r>
              <a:rPr lang="en">
                <a:solidFill>
                  <a:schemeClr val="dk1"/>
                </a:solidFill>
                <a:latin typeface="Barlow"/>
                <a:ea typeface="Barlow"/>
                <a:cs typeface="Barlow"/>
                <a:sym typeface="Barlow"/>
              </a:rPr>
              <a:t> with or without 6/7/9 levels (example)</a:t>
            </a:r>
            <a:endParaRPr>
              <a:solidFill>
                <a:schemeClr val="dk1"/>
              </a:solidFill>
              <a:latin typeface="Barlow"/>
              <a:ea typeface="Barlow"/>
              <a:cs typeface="Barlow"/>
              <a:sym typeface="Barlow"/>
            </a:endParaRPr>
          </a:p>
        </p:txBody>
      </p:sp>
      <p:pic>
        <p:nvPicPr>
          <p:cNvPr id="1038" name="Google Shape;1038;p48"/>
          <p:cNvPicPr preferRelativeResize="0"/>
          <p:nvPr/>
        </p:nvPicPr>
        <p:blipFill>
          <a:blip r:embed="rId3">
            <a:alphaModFix/>
          </a:blip>
          <a:stretch>
            <a:fillRect/>
          </a:stretch>
        </p:blipFill>
        <p:spPr>
          <a:xfrm>
            <a:off x="499500" y="1423325"/>
            <a:ext cx="6629751" cy="732450"/>
          </a:xfrm>
          <a:prstGeom prst="rect">
            <a:avLst/>
          </a:prstGeom>
          <a:noFill/>
          <a:ln>
            <a:noFill/>
          </a:ln>
        </p:spPr>
      </p:pic>
      <p:sp>
        <p:nvSpPr>
          <p:cNvPr id="1039" name="Google Shape;1039;p48"/>
          <p:cNvSpPr txBox="1"/>
          <p:nvPr/>
        </p:nvSpPr>
        <p:spPr>
          <a:xfrm>
            <a:off x="396875" y="2196050"/>
            <a:ext cx="84942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Handle missing value codes : </a:t>
            </a:r>
            <a:r>
              <a:rPr lang="en">
                <a:latin typeface="Barlow"/>
                <a:ea typeface="Barlow"/>
                <a:cs typeface="Barlow"/>
                <a:sym typeface="Barlow"/>
              </a:rPr>
              <a:t>set any 6/7/9 levels to nan then collapse back into main groups (example)</a:t>
            </a:r>
            <a:endParaRPr>
              <a:solidFill>
                <a:schemeClr val="dk1"/>
              </a:solidFill>
              <a:latin typeface="Barlow"/>
              <a:ea typeface="Barlow"/>
              <a:cs typeface="Barlow"/>
              <a:sym typeface="Barlow"/>
            </a:endParaRPr>
          </a:p>
        </p:txBody>
      </p:sp>
      <p:pic>
        <p:nvPicPr>
          <p:cNvPr id="1040" name="Google Shape;1040;p48"/>
          <p:cNvPicPr preferRelativeResize="0"/>
          <p:nvPr/>
        </p:nvPicPr>
        <p:blipFill rotWithShape="1">
          <a:blip r:embed="rId4">
            <a:alphaModFix/>
          </a:blip>
          <a:srcRect b="55227" l="0" r="0" t="0"/>
          <a:stretch/>
        </p:blipFill>
        <p:spPr>
          <a:xfrm>
            <a:off x="467425" y="2509625"/>
            <a:ext cx="6955174" cy="631950"/>
          </a:xfrm>
          <a:prstGeom prst="rect">
            <a:avLst/>
          </a:prstGeom>
          <a:noFill/>
          <a:ln>
            <a:noFill/>
          </a:ln>
        </p:spPr>
      </p:pic>
      <p:sp>
        <p:nvSpPr>
          <p:cNvPr id="1041" name="Google Shape;1041;p48"/>
          <p:cNvSpPr txBox="1"/>
          <p:nvPr/>
        </p:nvSpPr>
        <p:spPr>
          <a:xfrm>
            <a:off x="385575" y="3139725"/>
            <a:ext cx="72849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Retain high-quality data columns (&gt;95%) and fill remaining missing values (example)</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p:txBody>
      </p:sp>
      <p:pic>
        <p:nvPicPr>
          <p:cNvPr id="1042" name="Google Shape;1042;p48"/>
          <p:cNvPicPr preferRelativeResize="0"/>
          <p:nvPr/>
        </p:nvPicPr>
        <p:blipFill rotWithShape="1">
          <a:blip r:embed="rId5">
            <a:alphaModFix/>
          </a:blip>
          <a:srcRect b="0" l="0" r="30196" t="0"/>
          <a:stretch/>
        </p:blipFill>
        <p:spPr>
          <a:xfrm>
            <a:off x="499500" y="3556850"/>
            <a:ext cx="3360687" cy="572700"/>
          </a:xfrm>
          <a:prstGeom prst="rect">
            <a:avLst/>
          </a:prstGeom>
          <a:noFill/>
          <a:ln>
            <a:noFill/>
          </a:ln>
        </p:spPr>
      </p:pic>
      <p:pic>
        <p:nvPicPr>
          <p:cNvPr id="1043" name="Google Shape;1043;p48"/>
          <p:cNvPicPr preferRelativeResize="0"/>
          <p:nvPr/>
        </p:nvPicPr>
        <p:blipFill rotWithShape="1">
          <a:blip r:embed="rId6">
            <a:alphaModFix/>
          </a:blip>
          <a:srcRect b="0" l="0" r="0" t="32331"/>
          <a:stretch/>
        </p:blipFill>
        <p:spPr>
          <a:xfrm>
            <a:off x="3983900" y="3556850"/>
            <a:ext cx="4231650" cy="146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49"/>
          <p:cNvSpPr txBox="1"/>
          <p:nvPr/>
        </p:nvSpPr>
        <p:spPr>
          <a:xfrm>
            <a:off x="972775" y="3497425"/>
            <a:ext cx="7371900" cy="146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accent1"/>
                </a:solidFill>
                <a:latin typeface="Barlow"/>
                <a:ea typeface="Barlow"/>
                <a:cs typeface="Barlow"/>
                <a:sym typeface="Barlow"/>
              </a:rPr>
              <a:t>Drop duplicates</a:t>
            </a:r>
            <a:endParaRPr b="1" sz="1300">
              <a:solidFill>
                <a:schemeClr val="accent1"/>
              </a:solidFill>
              <a:latin typeface="Barlow"/>
              <a:ea typeface="Barlow"/>
              <a:cs typeface="Barlow"/>
              <a:sym typeface="Barlow"/>
            </a:endParaRPr>
          </a:p>
          <a:p>
            <a:pPr indent="-311150" lvl="0" marL="457200" rtl="0" algn="l">
              <a:lnSpc>
                <a:spcPct val="115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Delete duplicate rows in the data based on the two columns</a:t>
            </a:r>
            <a:r>
              <a:rPr lang="en" sz="1300" u="sng">
                <a:solidFill>
                  <a:schemeClr val="dk1"/>
                </a:solidFill>
                <a:latin typeface="Barlow"/>
                <a:ea typeface="Barlow"/>
                <a:cs typeface="Barlow"/>
                <a:sym typeface="Barlow"/>
              </a:rPr>
              <a:t> '</a:t>
            </a:r>
            <a:r>
              <a:rPr b="1" lang="en" sz="1300" u="sng">
                <a:solidFill>
                  <a:schemeClr val="dk1"/>
                </a:solidFill>
                <a:latin typeface="Barlow"/>
                <a:ea typeface="Barlow"/>
                <a:cs typeface="Barlow"/>
                <a:sym typeface="Barlow"/>
              </a:rPr>
              <a:t>SDDSRVYR</a:t>
            </a:r>
            <a:r>
              <a:rPr lang="en" sz="1300" u="sng">
                <a:solidFill>
                  <a:schemeClr val="dk1"/>
                </a:solidFill>
                <a:latin typeface="Barlow"/>
                <a:ea typeface="Barlow"/>
                <a:cs typeface="Barlow"/>
                <a:sym typeface="Barlow"/>
              </a:rPr>
              <a:t>'</a:t>
            </a:r>
            <a:r>
              <a:rPr lang="en" sz="1300">
                <a:solidFill>
                  <a:schemeClr val="dk1"/>
                </a:solidFill>
                <a:latin typeface="Barlow"/>
                <a:ea typeface="Barlow"/>
                <a:cs typeface="Barlow"/>
                <a:sym typeface="Barlow"/>
              </a:rPr>
              <a:t> and </a:t>
            </a:r>
            <a:r>
              <a:rPr lang="en" sz="1300" u="sng">
                <a:solidFill>
                  <a:schemeClr val="dk1"/>
                </a:solidFill>
                <a:latin typeface="Barlow"/>
                <a:ea typeface="Barlow"/>
                <a:cs typeface="Barlow"/>
                <a:sym typeface="Barlow"/>
              </a:rPr>
              <a:t>'</a:t>
            </a:r>
            <a:r>
              <a:rPr b="1" lang="en" sz="1300" u="sng">
                <a:solidFill>
                  <a:schemeClr val="dk1"/>
                </a:solidFill>
                <a:latin typeface="Barlow"/>
                <a:ea typeface="Barlow"/>
                <a:cs typeface="Barlow"/>
                <a:sym typeface="Barlow"/>
              </a:rPr>
              <a:t>SEQN_new</a:t>
            </a:r>
            <a:r>
              <a:rPr lang="en" sz="1300" u="sng">
                <a:solidFill>
                  <a:schemeClr val="dk1"/>
                </a:solidFill>
                <a:latin typeface="Barlow"/>
                <a:ea typeface="Barlow"/>
                <a:cs typeface="Barlow"/>
                <a:sym typeface="Barlow"/>
              </a:rPr>
              <a:t>'</a:t>
            </a:r>
            <a:endParaRPr b="1" sz="1500" u="sng">
              <a:solidFill>
                <a:schemeClr val="accent1"/>
              </a:solidFill>
              <a:latin typeface="Barlow"/>
              <a:ea typeface="Barlow"/>
              <a:cs typeface="Barlow"/>
              <a:sym typeface="Barlow"/>
            </a:endParaRPr>
          </a:p>
          <a:p>
            <a:pPr indent="0" lvl="0" marL="0" rtl="0" algn="l">
              <a:lnSpc>
                <a:spcPct val="115000"/>
              </a:lnSpc>
              <a:spcBef>
                <a:spcPts val="0"/>
              </a:spcBef>
              <a:spcAft>
                <a:spcPts val="0"/>
              </a:spcAft>
              <a:buNone/>
            </a:pPr>
            <a:r>
              <a:rPr b="1" lang="en" sz="1300">
                <a:solidFill>
                  <a:schemeClr val="accent1"/>
                </a:solidFill>
                <a:latin typeface="Barlow"/>
                <a:ea typeface="Barlow"/>
                <a:cs typeface="Barlow"/>
                <a:sym typeface="Barlow"/>
              </a:rPr>
              <a:t>Filter data</a:t>
            </a:r>
            <a:endParaRPr b="1" sz="1300">
              <a:solidFill>
                <a:schemeClr val="accent1"/>
              </a:solidFill>
              <a:latin typeface="Barlow"/>
              <a:ea typeface="Barlow"/>
              <a:cs typeface="Barlow"/>
              <a:sym typeface="Barlow"/>
            </a:endParaRPr>
          </a:p>
          <a:p>
            <a:pPr indent="-311150" lvl="0" marL="457200" rtl="0" algn="l">
              <a:lnSpc>
                <a:spcPct val="115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filter to only subjects with diabetes or borderline, </a:t>
            </a:r>
            <a:r>
              <a:rPr b="1" lang="en" sz="1300">
                <a:solidFill>
                  <a:schemeClr val="dk1"/>
                </a:solidFill>
                <a:latin typeface="Barlow"/>
                <a:ea typeface="Barlow"/>
                <a:cs typeface="Barlow"/>
                <a:sym typeface="Barlow"/>
              </a:rPr>
              <a:t>df_full[df_full['DIQ010'].isin([1, 3])]</a:t>
            </a:r>
            <a:endParaRPr b="1" sz="1300">
              <a:solidFill>
                <a:schemeClr val="dk1"/>
              </a:solidFill>
              <a:latin typeface="Barlow"/>
              <a:ea typeface="Barlow"/>
              <a:cs typeface="Barlow"/>
              <a:sym typeface="Barlow"/>
            </a:endParaRPr>
          </a:p>
          <a:p>
            <a:pPr indent="-311150" lvl="0" marL="457200" rtl="0" algn="l">
              <a:lnSpc>
                <a:spcPct val="115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filter to only adults,</a:t>
            </a:r>
            <a:r>
              <a:rPr b="1" lang="en" sz="1300">
                <a:solidFill>
                  <a:schemeClr val="lt2"/>
                </a:solidFill>
                <a:latin typeface="Barlow"/>
                <a:ea typeface="Barlow"/>
                <a:cs typeface="Barlow"/>
                <a:sym typeface="Barlow"/>
              </a:rPr>
              <a:t> </a:t>
            </a:r>
            <a:r>
              <a:rPr b="1" lang="en" sz="1300">
                <a:solidFill>
                  <a:schemeClr val="dk1"/>
                </a:solidFill>
                <a:latin typeface="Barlow"/>
                <a:ea typeface="Barlow"/>
                <a:cs typeface="Barlow"/>
                <a:sym typeface="Barlow"/>
              </a:rPr>
              <a:t>['RIDAGEYR'] &gt;= 18</a:t>
            </a:r>
            <a:endParaRPr b="1" sz="13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pic>
        <p:nvPicPr>
          <p:cNvPr id="1049" name="Google Shape;1049;p49"/>
          <p:cNvPicPr preferRelativeResize="0"/>
          <p:nvPr/>
        </p:nvPicPr>
        <p:blipFill>
          <a:blip r:embed="rId3">
            <a:alphaModFix/>
          </a:blip>
          <a:stretch>
            <a:fillRect/>
          </a:stretch>
        </p:blipFill>
        <p:spPr>
          <a:xfrm>
            <a:off x="4626725" y="841125"/>
            <a:ext cx="3312176" cy="2656312"/>
          </a:xfrm>
          <a:prstGeom prst="rect">
            <a:avLst/>
          </a:prstGeom>
          <a:noFill/>
          <a:ln>
            <a:noFill/>
          </a:ln>
        </p:spPr>
      </p:pic>
      <p:pic>
        <p:nvPicPr>
          <p:cNvPr id="1050" name="Google Shape;1050;p49"/>
          <p:cNvPicPr preferRelativeResize="0"/>
          <p:nvPr/>
        </p:nvPicPr>
        <p:blipFill>
          <a:blip r:embed="rId4">
            <a:alphaModFix/>
          </a:blip>
          <a:stretch>
            <a:fillRect/>
          </a:stretch>
        </p:blipFill>
        <p:spPr>
          <a:xfrm>
            <a:off x="603050" y="850113"/>
            <a:ext cx="3264084" cy="2604100"/>
          </a:xfrm>
          <a:prstGeom prst="rect">
            <a:avLst/>
          </a:prstGeom>
          <a:noFill/>
          <a:ln>
            <a:noFill/>
          </a:ln>
        </p:spPr>
      </p:pic>
      <p:sp>
        <p:nvSpPr>
          <p:cNvPr id="1051" name="Google Shape;1051;p49"/>
          <p:cNvSpPr txBox="1"/>
          <p:nvPr/>
        </p:nvSpPr>
        <p:spPr>
          <a:xfrm>
            <a:off x="1677000" y="458675"/>
            <a:ext cx="16566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Barlow"/>
                <a:ea typeface="Barlow"/>
                <a:cs typeface="Barlow"/>
                <a:sym typeface="Barlow"/>
              </a:rPr>
              <a:t>BEFORE</a:t>
            </a:r>
            <a:endParaRPr b="1" sz="1700">
              <a:solidFill>
                <a:schemeClr val="dk1"/>
              </a:solidFill>
              <a:latin typeface="Barlow"/>
              <a:ea typeface="Barlow"/>
              <a:cs typeface="Barlow"/>
              <a:sym typeface="Barlow"/>
            </a:endParaRPr>
          </a:p>
        </p:txBody>
      </p:sp>
      <p:sp>
        <p:nvSpPr>
          <p:cNvPr id="1052" name="Google Shape;1052;p49"/>
          <p:cNvSpPr txBox="1"/>
          <p:nvPr/>
        </p:nvSpPr>
        <p:spPr>
          <a:xfrm>
            <a:off x="5837300" y="458675"/>
            <a:ext cx="14703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Barlow"/>
                <a:ea typeface="Barlow"/>
                <a:cs typeface="Barlow"/>
                <a:sym typeface="Barlow"/>
              </a:rPr>
              <a:t>AFTER</a:t>
            </a:r>
            <a:endParaRPr b="1" sz="1800">
              <a:solidFill>
                <a:schemeClr val="dk1"/>
              </a:solidFill>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0"/>
          <p:cNvSpPr txBox="1"/>
          <p:nvPr>
            <p:ph type="title"/>
          </p:nvPr>
        </p:nvSpPr>
        <p:spPr>
          <a:xfrm>
            <a:off x="2085025" y="1564950"/>
            <a:ext cx="51765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1058" name="Google Shape;1058;p50"/>
          <p:cNvSpPr txBox="1"/>
          <p:nvPr>
            <p:ph idx="2" type="title"/>
          </p:nvPr>
        </p:nvSpPr>
        <p:spPr>
          <a:xfrm>
            <a:off x="1050075" y="1564950"/>
            <a:ext cx="969000" cy="15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059" name="Google Shape;1059;p50"/>
          <p:cNvGrpSpPr/>
          <p:nvPr/>
        </p:nvGrpSpPr>
        <p:grpSpPr>
          <a:xfrm flipH="1">
            <a:off x="6775879" y="3868746"/>
            <a:ext cx="3599787" cy="1044104"/>
            <a:chOff x="-1431671" y="656496"/>
            <a:chExt cx="3599787" cy="1044104"/>
          </a:xfrm>
        </p:grpSpPr>
        <p:grpSp>
          <p:nvGrpSpPr>
            <p:cNvPr id="1060" name="Google Shape;1060;p50"/>
            <p:cNvGrpSpPr/>
            <p:nvPr/>
          </p:nvGrpSpPr>
          <p:grpSpPr>
            <a:xfrm>
              <a:off x="-368508" y="1432892"/>
              <a:ext cx="1567047" cy="45661"/>
              <a:chOff x="1754675" y="2661275"/>
              <a:chExt cx="1945675" cy="56700"/>
            </a:xfrm>
          </p:grpSpPr>
          <p:cxnSp>
            <p:nvCxnSpPr>
              <p:cNvPr id="1061" name="Google Shape;1061;p50"/>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062" name="Google Shape;1062;p50"/>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50"/>
            <p:cNvGrpSpPr/>
            <p:nvPr/>
          </p:nvGrpSpPr>
          <p:grpSpPr>
            <a:xfrm>
              <a:off x="-766480" y="1564412"/>
              <a:ext cx="1561280" cy="136187"/>
              <a:chOff x="1754675" y="2824000"/>
              <a:chExt cx="4728285" cy="412439"/>
            </a:xfrm>
          </p:grpSpPr>
          <p:sp>
            <p:nvSpPr>
              <p:cNvPr id="1064" name="Google Shape;1064;p50"/>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065" name="Google Shape;1065;p50"/>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50"/>
            <p:cNvGrpSpPr/>
            <p:nvPr/>
          </p:nvGrpSpPr>
          <p:grpSpPr>
            <a:xfrm>
              <a:off x="-1431671" y="1201087"/>
              <a:ext cx="3070084" cy="102364"/>
              <a:chOff x="1779150" y="2604263"/>
              <a:chExt cx="3811875" cy="127113"/>
            </a:xfrm>
          </p:grpSpPr>
          <p:sp>
            <p:nvSpPr>
              <p:cNvPr id="1067" name="Google Shape;1067;p50"/>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068" name="Google Shape;1068;p50"/>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50"/>
            <p:cNvGrpSpPr/>
            <p:nvPr/>
          </p:nvGrpSpPr>
          <p:grpSpPr>
            <a:xfrm>
              <a:off x="-856941" y="773805"/>
              <a:ext cx="2877996" cy="223763"/>
              <a:chOff x="1748550" y="2064750"/>
              <a:chExt cx="3573375" cy="277863"/>
            </a:xfrm>
          </p:grpSpPr>
          <p:sp>
            <p:nvSpPr>
              <p:cNvPr id="1070" name="Google Shape;1070;p50"/>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1071" name="Google Shape;1071;p50"/>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50"/>
            <p:cNvGrpSpPr/>
            <p:nvPr/>
          </p:nvGrpSpPr>
          <p:grpSpPr>
            <a:xfrm>
              <a:off x="-856882" y="656496"/>
              <a:ext cx="2430997" cy="185534"/>
              <a:chOff x="1748547" y="1392116"/>
              <a:chExt cx="5911958" cy="451312"/>
            </a:xfrm>
          </p:grpSpPr>
          <p:sp>
            <p:nvSpPr>
              <p:cNvPr id="1073" name="Google Shape;1073;p50"/>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074" name="Google Shape;1074;p50"/>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50"/>
            <p:cNvGrpSpPr/>
            <p:nvPr/>
          </p:nvGrpSpPr>
          <p:grpSpPr>
            <a:xfrm>
              <a:off x="-842187" y="1064790"/>
              <a:ext cx="3010303" cy="45661"/>
              <a:chOff x="1766900" y="2869225"/>
              <a:chExt cx="3737650" cy="56700"/>
            </a:xfrm>
          </p:grpSpPr>
          <p:cxnSp>
            <p:nvCxnSpPr>
              <p:cNvPr id="1076" name="Google Shape;1076;p50"/>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077" name="Google Shape;1077;p50"/>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51"/>
          <p:cNvSpPr txBox="1"/>
          <p:nvPr>
            <p:ph type="title"/>
          </p:nvPr>
        </p:nvSpPr>
        <p:spPr>
          <a:xfrm>
            <a:off x="2085025" y="1564950"/>
            <a:ext cx="4158300" cy="15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791" name="Google Shape;791;p34"/>
          <p:cNvSpPr txBox="1"/>
          <p:nvPr>
            <p:ph idx="2" type="subTitle"/>
          </p:nvPr>
        </p:nvSpPr>
        <p:spPr>
          <a:xfrm>
            <a:off x="3807375" y="1478450"/>
            <a:ext cx="1634700" cy="1486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Ryan Powers</a:t>
            </a:r>
            <a:endParaRPr b="1"/>
          </a:p>
          <a:p>
            <a:pPr indent="0" lvl="0" marL="0" rtl="0" algn="l">
              <a:lnSpc>
                <a:spcPct val="150000"/>
              </a:lnSpc>
              <a:spcBef>
                <a:spcPts val="0"/>
              </a:spcBef>
              <a:spcAft>
                <a:spcPts val="0"/>
              </a:spcAft>
              <a:buNone/>
            </a:pPr>
            <a:r>
              <a:rPr b="1" lang="en"/>
              <a:t>Shirley Sui</a:t>
            </a:r>
            <a:endParaRPr b="1"/>
          </a:p>
          <a:p>
            <a:pPr indent="0" lvl="0" marL="0" rtl="0" algn="l">
              <a:lnSpc>
                <a:spcPct val="150000"/>
              </a:lnSpc>
              <a:spcBef>
                <a:spcPts val="0"/>
              </a:spcBef>
              <a:spcAft>
                <a:spcPts val="0"/>
              </a:spcAft>
              <a:buNone/>
            </a:pPr>
            <a:r>
              <a:rPr b="1" lang="en"/>
              <a:t>Shuran Yang</a:t>
            </a:r>
            <a:endParaRPr b="1"/>
          </a:p>
          <a:p>
            <a:pPr indent="0" lvl="0" marL="0" rtl="0" algn="l">
              <a:lnSpc>
                <a:spcPct val="150000"/>
              </a:lnSpc>
              <a:spcBef>
                <a:spcPts val="0"/>
              </a:spcBef>
              <a:spcAft>
                <a:spcPts val="0"/>
              </a:spcAft>
              <a:buNone/>
            </a:pPr>
            <a:r>
              <a:rPr b="1" lang="en"/>
              <a:t>Yibing (Reina) Ying</a:t>
            </a:r>
            <a:endParaRPr b="1"/>
          </a:p>
          <a:p>
            <a:pPr indent="0" lvl="0" marL="0" rtl="0" algn="l">
              <a:lnSpc>
                <a:spcPct val="150000"/>
              </a:lnSpc>
              <a:spcBef>
                <a:spcPts val="0"/>
              </a:spcBef>
              <a:spcAft>
                <a:spcPts val="0"/>
              </a:spcAft>
              <a:buNone/>
            </a:pPr>
            <a:r>
              <a:rPr b="1" lang="en"/>
              <a:t>Wen Zhang</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 Feature - Comorbidities</a:t>
            </a:r>
            <a:endParaRPr/>
          </a:p>
        </p:txBody>
      </p:sp>
      <p:sp>
        <p:nvSpPr>
          <p:cNvPr id="1088" name="Google Shape;1088;p52"/>
          <p:cNvSpPr txBox="1"/>
          <p:nvPr/>
        </p:nvSpPr>
        <p:spPr>
          <a:xfrm>
            <a:off x="273425" y="1075975"/>
            <a:ext cx="83874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Aggregated comorbidities into categories where possible, then dropped the related individual comorbidities</a:t>
            </a:r>
            <a:endParaRPr b="1" sz="1200">
              <a:solidFill>
                <a:schemeClr val="dk1"/>
              </a:solidFill>
              <a:latin typeface="Barlow"/>
              <a:ea typeface="Barlow"/>
              <a:cs typeface="Barlow"/>
              <a:sym typeface="Barlow"/>
            </a:endParaRPr>
          </a:p>
          <a:p>
            <a:pPr indent="-304800" lvl="0" marL="457200" rtl="0" algn="l">
              <a:spcBef>
                <a:spcPts val="0"/>
              </a:spcBef>
              <a:spcAft>
                <a:spcPts val="0"/>
              </a:spcAft>
              <a:buClr>
                <a:schemeClr val="dk1"/>
              </a:buClr>
              <a:buSzPts val="1200"/>
              <a:buFont typeface="Barlow"/>
              <a:buChar char="●"/>
            </a:pPr>
            <a:r>
              <a:rPr b="1" lang="en" sz="1200">
                <a:solidFill>
                  <a:schemeClr val="dk1"/>
                </a:solidFill>
                <a:latin typeface="Barlow"/>
                <a:ea typeface="Barlow"/>
                <a:cs typeface="Barlow"/>
                <a:sym typeface="Barlow"/>
              </a:rPr>
              <a:t>comorbid_total</a:t>
            </a:r>
            <a:r>
              <a:rPr lang="en" sz="1200">
                <a:solidFill>
                  <a:schemeClr val="dk1"/>
                </a:solidFill>
                <a:latin typeface="Barlow"/>
                <a:ea typeface="Barlow"/>
                <a:cs typeface="Barlow"/>
                <a:sym typeface="Barlow"/>
              </a:rPr>
              <a:t>: Total number of comorbidities experienced by the individual</a:t>
            </a:r>
            <a:endParaRPr sz="1200">
              <a:solidFill>
                <a:schemeClr val="dk1"/>
              </a:solidFill>
              <a:latin typeface="Barlow"/>
              <a:ea typeface="Barlow"/>
              <a:cs typeface="Barlow"/>
              <a:sym typeface="Barlow"/>
            </a:endParaRPr>
          </a:p>
          <a:p>
            <a:pPr indent="-304800" lvl="1" marL="914400" rtl="0" algn="l">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Used all comorbidities with &lt;60% missing data; none were dropped after creating this feature</a:t>
            </a:r>
            <a:endParaRPr sz="1200">
              <a:solidFill>
                <a:schemeClr val="dk1"/>
              </a:solidFill>
              <a:latin typeface="Barlow"/>
              <a:ea typeface="Barlow"/>
              <a:cs typeface="Barlow"/>
              <a:sym typeface="Barlow"/>
            </a:endParaRPr>
          </a:p>
          <a:p>
            <a:pPr indent="-304800" lvl="0" marL="457200" rtl="0" algn="l">
              <a:spcBef>
                <a:spcPts val="0"/>
              </a:spcBef>
              <a:spcAft>
                <a:spcPts val="0"/>
              </a:spcAft>
              <a:buClr>
                <a:schemeClr val="dk1"/>
              </a:buClr>
              <a:buSzPts val="1200"/>
              <a:buFont typeface="Barlow"/>
              <a:buChar char="●"/>
            </a:pPr>
            <a:r>
              <a:rPr b="1" lang="en" sz="1200">
                <a:solidFill>
                  <a:schemeClr val="dk1"/>
                </a:solidFill>
                <a:latin typeface="Barlow"/>
                <a:ea typeface="Barlow"/>
                <a:cs typeface="Barlow"/>
                <a:sym typeface="Barlow"/>
              </a:rPr>
              <a:t>comorbid_cvd</a:t>
            </a:r>
            <a:r>
              <a:rPr lang="en" sz="1200">
                <a:solidFill>
                  <a:schemeClr val="dk1"/>
                </a:solidFill>
                <a:latin typeface="Barlow"/>
                <a:ea typeface="Barlow"/>
                <a:cs typeface="Barlow"/>
                <a:sym typeface="Barlow"/>
              </a:rPr>
              <a:t>: Yes (1) if the individual has at least one cardiovascular disease related comorbidity</a:t>
            </a:r>
            <a:endParaRPr sz="1200">
              <a:solidFill>
                <a:schemeClr val="dk1"/>
              </a:solidFill>
              <a:latin typeface="Barlow"/>
              <a:ea typeface="Barlow"/>
              <a:cs typeface="Barlow"/>
              <a:sym typeface="Barlow"/>
            </a:endParaRPr>
          </a:p>
          <a:p>
            <a:pPr indent="-304800" lvl="1" marL="914400" rtl="0" algn="l">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cmorbid_angina, comorbid_chd, comorbid_chf, comorbid_cholesterol, comorbid_hypertension, comorbid_mi, comorbid_stroke - these were dropped after creating this feature</a:t>
            </a:r>
            <a:endParaRPr sz="1200">
              <a:solidFill>
                <a:schemeClr val="dk1"/>
              </a:solidFill>
              <a:latin typeface="Barlow"/>
              <a:ea typeface="Barlow"/>
              <a:cs typeface="Barlow"/>
              <a:sym typeface="Barlow"/>
            </a:endParaRPr>
          </a:p>
          <a:p>
            <a:pPr indent="-304800" lvl="0" marL="457200" rtl="0" algn="l">
              <a:spcBef>
                <a:spcPts val="0"/>
              </a:spcBef>
              <a:spcAft>
                <a:spcPts val="0"/>
              </a:spcAft>
              <a:buClr>
                <a:schemeClr val="dk1"/>
              </a:buClr>
              <a:buSzPts val="1200"/>
              <a:buFont typeface="Barlow"/>
              <a:buChar char="●"/>
            </a:pPr>
            <a:r>
              <a:rPr b="1" lang="en" sz="1200">
                <a:solidFill>
                  <a:schemeClr val="dk1"/>
                </a:solidFill>
                <a:latin typeface="Barlow"/>
                <a:ea typeface="Barlow"/>
                <a:cs typeface="Barlow"/>
                <a:sym typeface="Barlow"/>
              </a:rPr>
              <a:t>comorbid_lung</a:t>
            </a:r>
            <a:r>
              <a:rPr lang="en" sz="1200">
                <a:solidFill>
                  <a:schemeClr val="dk1"/>
                </a:solidFill>
                <a:latin typeface="Barlow"/>
                <a:ea typeface="Barlow"/>
                <a:cs typeface="Barlow"/>
                <a:sym typeface="Barlow"/>
              </a:rPr>
              <a:t>: Yes (1) if the individual has at least one lung related comorbidity</a:t>
            </a:r>
            <a:endParaRPr sz="1200">
              <a:solidFill>
                <a:schemeClr val="dk1"/>
              </a:solidFill>
              <a:latin typeface="Barlow"/>
              <a:ea typeface="Barlow"/>
              <a:cs typeface="Barlow"/>
              <a:sym typeface="Barlow"/>
            </a:endParaRPr>
          </a:p>
          <a:p>
            <a:pPr indent="-304800" lvl="1" marL="914400" rtl="0" algn="l">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comorbid_chronicbronchitis, comorbid_emphysema - these were dropped after creating this feature</a:t>
            </a:r>
            <a:endParaRPr sz="12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pic>
        <p:nvPicPr>
          <p:cNvPr id="1089" name="Google Shape;1089;p52"/>
          <p:cNvPicPr preferRelativeResize="0"/>
          <p:nvPr/>
        </p:nvPicPr>
        <p:blipFill>
          <a:blip r:embed="rId3">
            <a:alphaModFix/>
          </a:blip>
          <a:stretch>
            <a:fillRect/>
          </a:stretch>
        </p:blipFill>
        <p:spPr>
          <a:xfrm>
            <a:off x="273425" y="2704975"/>
            <a:ext cx="3449649" cy="2288225"/>
          </a:xfrm>
          <a:prstGeom prst="rect">
            <a:avLst/>
          </a:prstGeom>
          <a:noFill/>
          <a:ln>
            <a:noFill/>
          </a:ln>
        </p:spPr>
      </p:pic>
      <p:pic>
        <p:nvPicPr>
          <p:cNvPr id="1090" name="Google Shape;1090;p52"/>
          <p:cNvPicPr preferRelativeResize="0"/>
          <p:nvPr/>
        </p:nvPicPr>
        <p:blipFill>
          <a:blip r:embed="rId4">
            <a:alphaModFix/>
          </a:blip>
          <a:stretch>
            <a:fillRect/>
          </a:stretch>
        </p:blipFill>
        <p:spPr>
          <a:xfrm>
            <a:off x="3864760" y="3022213"/>
            <a:ext cx="2452901" cy="1653724"/>
          </a:xfrm>
          <a:prstGeom prst="rect">
            <a:avLst/>
          </a:prstGeom>
          <a:noFill/>
          <a:ln>
            <a:noFill/>
          </a:ln>
        </p:spPr>
      </p:pic>
      <p:pic>
        <p:nvPicPr>
          <p:cNvPr id="1091" name="Google Shape;1091;p52"/>
          <p:cNvPicPr preferRelativeResize="0"/>
          <p:nvPr/>
        </p:nvPicPr>
        <p:blipFill>
          <a:blip r:embed="rId5">
            <a:alphaModFix/>
          </a:blip>
          <a:stretch>
            <a:fillRect/>
          </a:stretch>
        </p:blipFill>
        <p:spPr>
          <a:xfrm>
            <a:off x="6459350" y="3022225"/>
            <a:ext cx="2452901" cy="16537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53"/>
          <p:cNvSpPr txBox="1"/>
          <p:nvPr>
            <p:ph type="title"/>
          </p:nvPr>
        </p:nvSpPr>
        <p:spPr>
          <a:xfrm>
            <a:off x="2085025" y="1564950"/>
            <a:ext cx="4158300" cy="15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Black"/>
                <a:ea typeface="Barlow Black"/>
                <a:cs typeface="Barlow Black"/>
                <a:sym typeface="Barlow Black"/>
              </a:rPr>
              <a:t>Create Feature - Behavioral score</a:t>
            </a:r>
            <a:endParaRPr>
              <a:latin typeface="Barlow Black"/>
              <a:ea typeface="Barlow Black"/>
              <a:cs typeface="Barlow Black"/>
              <a:sym typeface="Barlow Black"/>
            </a:endParaRPr>
          </a:p>
        </p:txBody>
      </p:sp>
      <p:sp>
        <p:nvSpPr>
          <p:cNvPr id="1102" name="Google Shape;1102;p54"/>
          <p:cNvSpPr txBox="1"/>
          <p:nvPr/>
        </p:nvSpPr>
        <p:spPr>
          <a:xfrm>
            <a:off x="224200" y="1210050"/>
            <a:ext cx="8387400" cy="1296600"/>
          </a:xfrm>
          <a:prstGeom prst="rect">
            <a:avLst/>
          </a:prstGeom>
          <a:noFill/>
          <a:ln>
            <a:noFill/>
          </a:ln>
        </p:spPr>
        <p:txBody>
          <a:bodyPr anchorCtr="0" anchor="t" bIns="91425" lIns="91425" spcFirstLastPara="1" rIns="91425" wrap="square" tIns="91425">
            <a:noAutofit/>
          </a:bodyPr>
          <a:lstStyle/>
          <a:p>
            <a:pPr indent="-298450" lvl="0" marL="457200" rtl="0" algn="just">
              <a:spcBef>
                <a:spcPts val="0"/>
              </a:spcBef>
              <a:spcAft>
                <a:spcPts val="0"/>
              </a:spcAft>
              <a:buClr>
                <a:schemeClr val="dk1"/>
              </a:buClr>
              <a:buSzPts val="1100"/>
              <a:buFont typeface="Barlow"/>
              <a:buChar char="●"/>
            </a:pPr>
            <a:r>
              <a:rPr b="1" lang="en" sz="1100">
                <a:solidFill>
                  <a:schemeClr val="dk1"/>
                </a:solidFill>
                <a:latin typeface="Barlow"/>
                <a:ea typeface="Barlow"/>
                <a:cs typeface="Barlow"/>
                <a:sym typeface="Barlow"/>
              </a:rPr>
              <a:t>knowledge_barrier</a:t>
            </a:r>
            <a:r>
              <a:rPr lang="en" sz="1100">
                <a:solidFill>
                  <a:schemeClr val="dk1"/>
                </a:solidFill>
                <a:latin typeface="Barlow"/>
                <a:ea typeface="Barlow"/>
                <a:cs typeface="Barlow"/>
                <a:sym typeface="Barlow"/>
              </a:rPr>
              <a:t>: Quantify the patient's lack of knowledge by counting the number of occurrences</a:t>
            </a:r>
            <a:endParaRPr sz="1100">
              <a:solidFill>
                <a:schemeClr val="dk1"/>
              </a:solidFill>
              <a:latin typeface="Barlow"/>
              <a:ea typeface="Barlow"/>
              <a:cs typeface="Barlow"/>
              <a:sym typeface="Barlow"/>
            </a:endParaRPr>
          </a:p>
          <a:p>
            <a:pPr indent="-298450" lvl="0" marL="457200" rtl="0" algn="just">
              <a:spcBef>
                <a:spcPts val="0"/>
              </a:spcBef>
              <a:spcAft>
                <a:spcPts val="0"/>
              </a:spcAft>
              <a:buClr>
                <a:schemeClr val="dk1"/>
              </a:buClr>
              <a:buSzPts val="1100"/>
              <a:buFont typeface="Barlow"/>
              <a:buChar char="●"/>
            </a:pPr>
            <a:r>
              <a:rPr b="1" lang="en" sz="1100">
                <a:solidFill>
                  <a:schemeClr val="dk1"/>
                </a:solidFill>
                <a:latin typeface="Barlow"/>
                <a:ea typeface="Barlow"/>
                <a:cs typeface="Barlow"/>
                <a:sym typeface="Barlow"/>
              </a:rPr>
              <a:t>visit_category</a:t>
            </a:r>
            <a:r>
              <a:rPr lang="en" sz="1100">
                <a:solidFill>
                  <a:schemeClr val="dk1"/>
                </a:solidFill>
                <a:latin typeface="Barlow"/>
                <a:ea typeface="Barlow"/>
                <a:cs typeface="Barlow"/>
                <a:sym typeface="Barlow"/>
              </a:rPr>
              <a:t>: Classify the number of visits to the doctor: no visit (0), low frequency (1-2), regular (3-4), and frequent (&gt;4)</a:t>
            </a:r>
            <a:endParaRPr sz="1100">
              <a:solidFill>
                <a:schemeClr val="dk1"/>
              </a:solidFill>
              <a:latin typeface="Barlow"/>
              <a:ea typeface="Barlow"/>
              <a:cs typeface="Barlow"/>
              <a:sym typeface="Barlow"/>
            </a:endParaRPr>
          </a:p>
          <a:p>
            <a:pPr indent="-298450" lvl="0" marL="457200" rtl="0" algn="just">
              <a:spcBef>
                <a:spcPts val="0"/>
              </a:spcBef>
              <a:spcAft>
                <a:spcPts val="0"/>
              </a:spcAft>
              <a:buClr>
                <a:schemeClr val="dk1"/>
              </a:buClr>
              <a:buSzPts val="1100"/>
              <a:buFont typeface="Barlow"/>
              <a:buChar char="●"/>
            </a:pPr>
            <a:r>
              <a:rPr b="1" lang="en" sz="1100">
                <a:solidFill>
                  <a:schemeClr val="dk1"/>
                </a:solidFill>
                <a:latin typeface="Barlow"/>
                <a:ea typeface="Barlow"/>
                <a:cs typeface="Barlow"/>
                <a:sym typeface="Barlow"/>
              </a:rPr>
              <a:t>has_regular_visits</a:t>
            </a:r>
            <a:r>
              <a:rPr lang="en" sz="1100">
                <a:solidFill>
                  <a:schemeClr val="dk1"/>
                </a:solidFill>
                <a:latin typeface="Barlow"/>
                <a:ea typeface="Barlow"/>
                <a:cs typeface="Barlow"/>
                <a:sym typeface="Barlow"/>
              </a:rPr>
              <a:t>: Determine whether the number of visits to the doctor is within the ideal range (2-4 times).</a:t>
            </a:r>
            <a:endParaRPr sz="1100">
              <a:solidFill>
                <a:schemeClr val="dk1"/>
              </a:solidFill>
              <a:latin typeface="Barlow"/>
              <a:ea typeface="Barlow"/>
              <a:cs typeface="Barlow"/>
              <a:sym typeface="Barlow"/>
            </a:endParaRPr>
          </a:p>
          <a:p>
            <a:pPr indent="-298450" lvl="0" marL="457200" rtl="0" algn="just">
              <a:spcBef>
                <a:spcPts val="0"/>
              </a:spcBef>
              <a:spcAft>
                <a:spcPts val="0"/>
              </a:spcAft>
              <a:buClr>
                <a:schemeClr val="dk1"/>
              </a:buClr>
              <a:buSzPts val="1100"/>
              <a:buFont typeface="Barlow"/>
              <a:buChar char="●"/>
            </a:pPr>
            <a:r>
              <a:rPr b="1" lang="en" sz="1100">
                <a:solidFill>
                  <a:schemeClr val="dk1"/>
                </a:solidFill>
                <a:latin typeface="Barlow"/>
                <a:ea typeface="Barlow"/>
                <a:cs typeface="Barlow"/>
                <a:sym typeface="Barlow"/>
              </a:rPr>
              <a:t>has_a1c_checks</a:t>
            </a:r>
            <a:r>
              <a:rPr lang="en" sz="1100">
                <a:solidFill>
                  <a:schemeClr val="dk1"/>
                </a:solidFill>
                <a:latin typeface="Barlow"/>
                <a:ea typeface="Barlow"/>
                <a:cs typeface="Barlow"/>
                <a:sym typeface="Barlow"/>
              </a:rPr>
              <a:t>: Mark whether the patient has undergone an A1C check(T/F).</a:t>
            </a:r>
            <a:endParaRPr sz="1100">
              <a:solidFill>
                <a:schemeClr val="dk1"/>
              </a:solidFill>
              <a:latin typeface="Barlow"/>
              <a:ea typeface="Barlow"/>
              <a:cs typeface="Barlow"/>
              <a:sym typeface="Barlow"/>
            </a:endParaRPr>
          </a:p>
          <a:p>
            <a:pPr indent="-298450" lvl="0" marL="457200" rtl="0" algn="just">
              <a:spcBef>
                <a:spcPts val="0"/>
              </a:spcBef>
              <a:spcAft>
                <a:spcPts val="0"/>
              </a:spcAft>
              <a:buClr>
                <a:schemeClr val="dk1"/>
              </a:buClr>
              <a:buSzPts val="1100"/>
              <a:buFont typeface="Barlow"/>
              <a:buChar char="●"/>
            </a:pPr>
            <a:r>
              <a:rPr b="1" lang="en" sz="1100">
                <a:solidFill>
                  <a:schemeClr val="dk1"/>
                </a:solidFill>
                <a:latin typeface="Barlow"/>
                <a:ea typeface="Barlow"/>
                <a:cs typeface="Barlow"/>
                <a:sym typeface="Barlow"/>
              </a:rPr>
              <a:t>has_foot_exams</a:t>
            </a:r>
            <a:r>
              <a:rPr lang="en" sz="1100">
                <a:solidFill>
                  <a:schemeClr val="dk1"/>
                </a:solidFill>
                <a:latin typeface="Barlow"/>
                <a:ea typeface="Barlow"/>
                <a:cs typeface="Barlow"/>
                <a:sym typeface="Barlow"/>
              </a:rPr>
              <a:t>: Mark whether the patient has undergone a foot examination(T/F).</a:t>
            </a:r>
            <a:endParaRPr sz="1100">
              <a:solidFill>
                <a:schemeClr val="dk1"/>
              </a:solidFill>
              <a:latin typeface="Barlow"/>
              <a:ea typeface="Barlow"/>
              <a:cs typeface="Barlow"/>
              <a:sym typeface="Barlow"/>
            </a:endParaRPr>
          </a:p>
          <a:p>
            <a:pPr indent="-298450" lvl="0" marL="457200" rtl="0" algn="just">
              <a:spcBef>
                <a:spcPts val="0"/>
              </a:spcBef>
              <a:spcAft>
                <a:spcPts val="0"/>
              </a:spcAft>
              <a:buClr>
                <a:schemeClr val="dk1"/>
              </a:buClr>
              <a:buSzPts val="1100"/>
              <a:buFont typeface="Barlow"/>
              <a:buChar char="●"/>
            </a:pPr>
            <a:r>
              <a:rPr b="1" lang="en" sz="1100">
                <a:solidFill>
                  <a:schemeClr val="dk1"/>
                </a:solidFill>
                <a:latin typeface="Barlow"/>
                <a:ea typeface="Barlow"/>
                <a:cs typeface="Barlow"/>
                <a:sym typeface="Barlow"/>
              </a:rPr>
              <a:t>has_bp_knowledge</a:t>
            </a:r>
            <a:r>
              <a:rPr lang="en" sz="1100">
                <a:solidFill>
                  <a:schemeClr val="dk1"/>
                </a:solidFill>
                <a:latin typeface="Barlow"/>
                <a:ea typeface="Barlow"/>
                <a:cs typeface="Barlow"/>
                <a:sym typeface="Barlow"/>
              </a:rPr>
              <a:t>: Mark whether the patient understands the blood pressure target value(T/F).</a:t>
            </a:r>
            <a:endParaRPr sz="11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sp>
        <p:nvSpPr>
          <p:cNvPr id="1103" name="Google Shape;1103;p54"/>
          <p:cNvSpPr txBox="1"/>
          <p:nvPr/>
        </p:nvSpPr>
        <p:spPr>
          <a:xfrm>
            <a:off x="4303050" y="2372575"/>
            <a:ext cx="27075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1"/>
                </a:solidFill>
                <a:latin typeface="Barlow"/>
                <a:ea typeface="Barlow"/>
                <a:cs typeface="Barlow"/>
                <a:sym typeface="Barlow"/>
              </a:rPr>
              <a:t>Create behavioral_score </a:t>
            </a:r>
            <a:endParaRPr b="1" sz="1500">
              <a:solidFill>
                <a:schemeClr val="accent1"/>
              </a:solidFill>
              <a:latin typeface="Barlow"/>
              <a:ea typeface="Barlow"/>
              <a:cs typeface="Barlow"/>
              <a:sym typeface="Barlow"/>
            </a:endParaRPr>
          </a:p>
        </p:txBody>
      </p:sp>
      <p:sp>
        <p:nvSpPr>
          <p:cNvPr id="1104" name="Google Shape;1104;p54"/>
          <p:cNvSpPr txBox="1"/>
          <p:nvPr/>
        </p:nvSpPr>
        <p:spPr>
          <a:xfrm>
            <a:off x="181575" y="2506650"/>
            <a:ext cx="3598200" cy="24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1"/>
                </a:solidFill>
                <a:latin typeface="Barlow"/>
                <a:ea typeface="Barlow"/>
                <a:cs typeface="Barlow"/>
                <a:sym typeface="Barlow"/>
              </a:rPr>
              <a:t>Key Findings：</a:t>
            </a:r>
            <a:endParaRPr b="1" sz="1500">
              <a:solidFill>
                <a:schemeClr val="accent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lang="en" sz="1600">
                <a:solidFill>
                  <a:schemeClr val="dk1"/>
                </a:solidFill>
                <a:latin typeface="Barlow"/>
                <a:ea typeface="Barlow"/>
                <a:cs typeface="Barlow"/>
                <a:sym typeface="Barlow"/>
              </a:rPr>
              <a:t>Regular/Frequent visits dominate (74.57%)</a:t>
            </a:r>
            <a:endParaRPr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lang="en" sz="1600">
                <a:solidFill>
                  <a:schemeClr val="dk1"/>
                </a:solidFill>
                <a:latin typeface="Barlow"/>
                <a:ea typeface="Barlow"/>
                <a:cs typeface="Barlow"/>
                <a:sym typeface="Barlow"/>
              </a:rPr>
              <a:t>Very low participation in self-care behaviors (all &lt;10%)</a:t>
            </a:r>
            <a:endParaRPr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lang="en" sz="1600">
                <a:solidFill>
                  <a:schemeClr val="dk1"/>
                </a:solidFill>
                <a:latin typeface="Barlow"/>
                <a:ea typeface="Barlow"/>
                <a:cs typeface="Barlow"/>
                <a:sym typeface="Barlow"/>
              </a:rPr>
              <a:t>Most patients (93.17%) report no knowledge barriers</a:t>
            </a:r>
            <a:endParaRPr sz="1600">
              <a:solidFill>
                <a:schemeClr val="dk1"/>
              </a:solidFill>
              <a:latin typeface="Barlow"/>
              <a:ea typeface="Barlow"/>
              <a:cs typeface="Barlow"/>
              <a:sym typeface="Barlow"/>
            </a:endParaRPr>
          </a:p>
          <a:p>
            <a:pPr indent="0" lvl="0" marL="0" rtl="0" algn="l">
              <a:spcBef>
                <a:spcPts val="0"/>
              </a:spcBef>
              <a:spcAft>
                <a:spcPts val="0"/>
              </a:spcAft>
              <a:buNone/>
            </a:pPr>
            <a:r>
              <a:t/>
            </a:r>
            <a:endParaRPr b="1" sz="1500">
              <a:solidFill>
                <a:schemeClr val="accent1"/>
              </a:solidFill>
              <a:latin typeface="Barlow"/>
              <a:ea typeface="Barlow"/>
              <a:cs typeface="Barlow"/>
              <a:sym typeface="Barlow"/>
            </a:endParaRPr>
          </a:p>
          <a:p>
            <a:pPr indent="0" lvl="0" marL="0" rtl="0" algn="l">
              <a:spcBef>
                <a:spcPts val="0"/>
              </a:spcBef>
              <a:spcAft>
                <a:spcPts val="0"/>
              </a:spcAft>
              <a:buNone/>
            </a:pPr>
            <a:r>
              <a:t/>
            </a:r>
            <a:endParaRPr b="1" sz="1500">
              <a:solidFill>
                <a:schemeClr val="accent1"/>
              </a:solidFill>
              <a:latin typeface="Barlow"/>
              <a:ea typeface="Barlow"/>
              <a:cs typeface="Barlow"/>
              <a:sym typeface="Barlow"/>
            </a:endParaRPr>
          </a:p>
        </p:txBody>
      </p:sp>
      <p:pic>
        <p:nvPicPr>
          <p:cNvPr id="1105" name="Google Shape;1105;p54"/>
          <p:cNvPicPr preferRelativeResize="0"/>
          <p:nvPr/>
        </p:nvPicPr>
        <p:blipFill rotWithShape="1">
          <a:blip r:embed="rId4">
            <a:alphaModFix/>
          </a:blip>
          <a:srcRect b="0" l="2286" r="0" t="0"/>
          <a:stretch/>
        </p:blipFill>
        <p:spPr>
          <a:xfrm>
            <a:off x="4466375" y="2698975"/>
            <a:ext cx="2434500" cy="2270750"/>
          </a:xfrm>
          <a:prstGeom prst="rect">
            <a:avLst/>
          </a:prstGeom>
          <a:noFill/>
          <a:ln>
            <a:noFill/>
          </a:ln>
        </p:spPr>
      </p:pic>
      <p:sp>
        <p:nvSpPr>
          <p:cNvPr id="1106" name="Google Shape;1106;p54"/>
          <p:cNvSpPr txBox="1"/>
          <p:nvPr/>
        </p:nvSpPr>
        <p:spPr>
          <a:xfrm>
            <a:off x="409000" y="961875"/>
            <a:ext cx="69165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Barlow"/>
                <a:ea typeface="Barlow"/>
                <a:cs typeface="Barlow"/>
                <a:sym typeface="Barlow"/>
              </a:rPr>
              <a:t>Measuring patients’ regularity of medical behavior</a:t>
            </a:r>
            <a:endParaRPr b="1" sz="1300">
              <a:solidFill>
                <a:schemeClr val="accent1"/>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Black"/>
                <a:ea typeface="Barlow Black"/>
                <a:cs typeface="Barlow Black"/>
                <a:sym typeface="Barlow Black"/>
              </a:rPr>
              <a:t>Create Feature - Nutrition score</a:t>
            </a:r>
            <a:endParaRPr>
              <a:latin typeface="Barlow Black"/>
              <a:ea typeface="Barlow Black"/>
              <a:cs typeface="Barlow Black"/>
              <a:sym typeface="Barlow Black"/>
            </a:endParaRPr>
          </a:p>
        </p:txBody>
      </p:sp>
      <p:sp>
        <p:nvSpPr>
          <p:cNvPr id="1112" name="Google Shape;1112;p55"/>
          <p:cNvSpPr txBox="1"/>
          <p:nvPr/>
        </p:nvSpPr>
        <p:spPr>
          <a:xfrm>
            <a:off x="540425" y="1206825"/>
            <a:ext cx="7875900" cy="837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Barlow"/>
              <a:buChar char="●"/>
            </a:pPr>
            <a:r>
              <a:rPr b="1" lang="en" sz="1200">
                <a:solidFill>
                  <a:schemeClr val="dk1"/>
                </a:solidFill>
                <a:latin typeface="Barlow"/>
                <a:ea typeface="Barlow"/>
                <a:cs typeface="Barlow"/>
                <a:sym typeface="Barlow"/>
              </a:rPr>
              <a:t>healthy_eating_score</a:t>
            </a:r>
            <a:r>
              <a:rPr lang="en" sz="1200">
                <a:solidFill>
                  <a:schemeClr val="dk1"/>
                </a:solidFill>
                <a:latin typeface="Barlow"/>
                <a:ea typeface="Barlow"/>
                <a:cs typeface="Barlow"/>
                <a:sym typeface="Barlow"/>
              </a:rPr>
              <a:t>: Measures whether dietary intake is close to the recommended healthy standard</a:t>
            </a:r>
            <a:endParaRPr sz="1200">
              <a:solidFill>
                <a:schemeClr val="dk1"/>
              </a:solidFill>
              <a:latin typeface="Barlow"/>
              <a:ea typeface="Barlow"/>
              <a:cs typeface="Barlow"/>
              <a:sym typeface="Barlow"/>
            </a:endParaRPr>
          </a:p>
          <a:p>
            <a:pPr indent="-304800" lvl="0" marL="457200" rtl="0" algn="l">
              <a:spcBef>
                <a:spcPts val="0"/>
              </a:spcBef>
              <a:spcAft>
                <a:spcPts val="0"/>
              </a:spcAft>
              <a:buClr>
                <a:schemeClr val="dk1"/>
              </a:buClr>
              <a:buSzPts val="1200"/>
              <a:buFont typeface="Barlow"/>
              <a:buChar char="●"/>
            </a:pPr>
            <a:r>
              <a:rPr b="1" lang="en" sz="1200">
                <a:solidFill>
                  <a:schemeClr val="dk1"/>
                </a:solidFill>
                <a:latin typeface="Barlow"/>
                <a:ea typeface="Barlow"/>
                <a:cs typeface="Barlow"/>
                <a:sym typeface="Barlow"/>
              </a:rPr>
              <a:t>carb_ratio</a:t>
            </a:r>
            <a:r>
              <a:rPr lang="en" sz="1200">
                <a:solidFill>
                  <a:schemeClr val="dk1"/>
                </a:solidFill>
                <a:latin typeface="Barlow"/>
                <a:ea typeface="Barlow"/>
                <a:cs typeface="Barlow"/>
                <a:sym typeface="Barlow"/>
              </a:rPr>
              <a:t>: The proportion of carbohydrates in total daily calories</a:t>
            </a:r>
            <a:endParaRPr sz="1200">
              <a:solidFill>
                <a:schemeClr val="dk1"/>
              </a:solidFill>
              <a:latin typeface="Barlow"/>
              <a:ea typeface="Barlow"/>
              <a:cs typeface="Barlow"/>
              <a:sym typeface="Barlow"/>
            </a:endParaRPr>
          </a:p>
          <a:p>
            <a:pPr indent="-304800" lvl="0" marL="457200" rtl="0" algn="l">
              <a:spcBef>
                <a:spcPts val="0"/>
              </a:spcBef>
              <a:spcAft>
                <a:spcPts val="0"/>
              </a:spcAft>
              <a:buClr>
                <a:schemeClr val="dk1"/>
              </a:buClr>
              <a:buSzPts val="1200"/>
              <a:buFont typeface="Barlow"/>
              <a:buChar char="●"/>
            </a:pPr>
            <a:r>
              <a:rPr b="1" lang="en" sz="1200">
                <a:solidFill>
                  <a:schemeClr val="dk1"/>
                </a:solidFill>
                <a:latin typeface="Barlow"/>
                <a:ea typeface="Barlow"/>
                <a:cs typeface="Barlow"/>
                <a:sym typeface="Barlow"/>
              </a:rPr>
              <a:t>protein_ratio</a:t>
            </a:r>
            <a:r>
              <a:rPr lang="en" sz="1200">
                <a:solidFill>
                  <a:schemeClr val="dk1"/>
                </a:solidFill>
                <a:latin typeface="Barlow"/>
                <a:ea typeface="Barlow"/>
                <a:cs typeface="Barlow"/>
                <a:sym typeface="Barlow"/>
              </a:rPr>
              <a:t>: The proportion of protein in total daily calories</a:t>
            </a:r>
            <a:endParaRPr sz="1200">
              <a:solidFill>
                <a:schemeClr val="dk1"/>
              </a:solidFill>
              <a:latin typeface="Barlow"/>
              <a:ea typeface="Barlow"/>
              <a:cs typeface="Barlow"/>
              <a:sym typeface="Barlow"/>
            </a:endParaRPr>
          </a:p>
          <a:p>
            <a:pPr indent="-304800" lvl="0" marL="457200" rtl="0" algn="l">
              <a:spcBef>
                <a:spcPts val="0"/>
              </a:spcBef>
              <a:spcAft>
                <a:spcPts val="0"/>
              </a:spcAft>
              <a:buClr>
                <a:schemeClr val="dk1"/>
              </a:buClr>
              <a:buSzPts val="1200"/>
              <a:buFont typeface="Barlow"/>
              <a:buChar char="●"/>
            </a:pPr>
            <a:r>
              <a:rPr b="1" lang="en" sz="1200">
                <a:solidFill>
                  <a:schemeClr val="dk1"/>
                </a:solidFill>
                <a:latin typeface="Barlow"/>
                <a:ea typeface="Barlow"/>
                <a:cs typeface="Barlow"/>
                <a:sym typeface="Barlow"/>
              </a:rPr>
              <a:t>fat_ratio</a:t>
            </a:r>
            <a:r>
              <a:rPr lang="en" sz="1200">
                <a:solidFill>
                  <a:schemeClr val="dk1"/>
                </a:solidFill>
                <a:latin typeface="Barlow"/>
                <a:ea typeface="Barlow"/>
                <a:cs typeface="Barlow"/>
                <a:sym typeface="Barlow"/>
              </a:rPr>
              <a:t>: The proportion of fat in total daily calories</a:t>
            </a:r>
            <a:endParaRPr sz="1200">
              <a:solidFill>
                <a:schemeClr val="dk1"/>
              </a:solidFill>
              <a:latin typeface="Barlow"/>
              <a:ea typeface="Barlow"/>
              <a:cs typeface="Barlow"/>
              <a:sym typeface="Barlow"/>
            </a:endParaRPr>
          </a:p>
          <a:p>
            <a:pPr indent="-304800" lvl="0" marL="457200" rtl="0" algn="l">
              <a:spcBef>
                <a:spcPts val="0"/>
              </a:spcBef>
              <a:spcAft>
                <a:spcPts val="0"/>
              </a:spcAft>
              <a:buClr>
                <a:schemeClr val="dk1"/>
              </a:buClr>
              <a:buSzPts val="1200"/>
              <a:buFont typeface="Barlow"/>
              <a:buChar char="●"/>
            </a:pPr>
            <a:r>
              <a:rPr b="1" lang="en" sz="1200">
                <a:solidFill>
                  <a:schemeClr val="dk1"/>
                </a:solidFill>
                <a:latin typeface="Barlow"/>
                <a:ea typeface="Barlow"/>
                <a:cs typeface="Barlow"/>
                <a:sym typeface="Barlow"/>
              </a:rPr>
              <a:t>diet_pattern</a:t>
            </a:r>
            <a:r>
              <a:rPr lang="en" sz="1200">
                <a:solidFill>
                  <a:schemeClr val="dk1"/>
                </a:solidFill>
                <a:latin typeface="Barlow"/>
                <a:ea typeface="Barlow"/>
                <a:cs typeface="Barlow"/>
                <a:sym typeface="Barlow"/>
              </a:rPr>
              <a:t>: Dietary patterns: "poor", "moderate" and "healthy" according to the nutrition score</a:t>
            </a:r>
            <a:endParaRPr sz="12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pic>
        <p:nvPicPr>
          <p:cNvPr id="1113" name="Google Shape;1113;p55"/>
          <p:cNvPicPr preferRelativeResize="0"/>
          <p:nvPr/>
        </p:nvPicPr>
        <p:blipFill>
          <a:blip r:embed="rId4">
            <a:alphaModFix/>
          </a:blip>
          <a:stretch>
            <a:fillRect/>
          </a:stretch>
        </p:blipFill>
        <p:spPr>
          <a:xfrm>
            <a:off x="540425" y="2233825"/>
            <a:ext cx="7123651" cy="1106675"/>
          </a:xfrm>
          <a:prstGeom prst="rect">
            <a:avLst/>
          </a:prstGeom>
          <a:noFill/>
          <a:ln>
            <a:noFill/>
          </a:ln>
        </p:spPr>
      </p:pic>
      <p:pic>
        <p:nvPicPr>
          <p:cNvPr id="1114" name="Google Shape;1114;p55"/>
          <p:cNvPicPr preferRelativeResize="0"/>
          <p:nvPr/>
        </p:nvPicPr>
        <p:blipFill>
          <a:blip r:embed="rId5">
            <a:alphaModFix/>
          </a:blip>
          <a:stretch>
            <a:fillRect/>
          </a:stretch>
        </p:blipFill>
        <p:spPr>
          <a:xfrm>
            <a:off x="578875" y="3340500"/>
            <a:ext cx="2687176" cy="1707774"/>
          </a:xfrm>
          <a:prstGeom prst="rect">
            <a:avLst/>
          </a:prstGeom>
          <a:noFill/>
          <a:ln>
            <a:noFill/>
          </a:ln>
        </p:spPr>
      </p:pic>
      <p:sp>
        <p:nvSpPr>
          <p:cNvPr id="1115" name="Google Shape;1115;p55"/>
          <p:cNvSpPr txBox="1"/>
          <p:nvPr/>
        </p:nvSpPr>
        <p:spPr>
          <a:xfrm>
            <a:off x="3342575" y="3413125"/>
            <a:ext cx="5520900" cy="1517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Barlow"/>
              <a:buChar char="●"/>
            </a:pPr>
            <a:r>
              <a:rPr b="1" lang="en" sz="1300">
                <a:solidFill>
                  <a:schemeClr val="accent1"/>
                </a:solidFill>
                <a:latin typeface="Barlow"/>
                <a:ea typeface="Barlow"/>
                <a:cs typeface="Barlow"/>
                <a:sym typeface="Barlow"/>
              </a:rPr>
              <a:t>Calorie intake</a:t>
            </a:r>
            <a:r>
              <a:rPr lang="en" sz="1300">
                <a:solidFill>
                  <a:schemeClr val="dk1"/>
                </a:solidFill>
                <a:latin typeface="Barlow"/>
                <a:ea typeface="Barlow"/>
                <a:cs typeface="Barlow"/>
                <a:sym typeface="Barlow"/>
              </a:rPr>
              <a:t>: a slight right skew and some higher intake</a:t>
            </a:r>
            <a:endParaRPr sz="1300">
              <a:solidFill>
                <a:schemeClr val="dk1"/>
              </a:solidFill>
              <a:latin typeface="Barlow"/>
              <a:ea typeface="Barlow"/>
              <a:cs typeface="Barlow"/>
              <a:sym typeface="Barlow"/>
            </a:endParaRPr>
          </a:p>
          <a:p>
            <a:pPr indent="-311150" lvl="0" marL="457200" rtl="0" algn="l">
              <a:spcBef>
                <a:spcPts val="0"/>
              </a:spcBef>
              <a:spcAft>
                <a:spcPts val="0"/>
              </a:spcAft>
              <a:buSzPts val="1300"/>
              <a:buFont typeface="Barlow"/>
              <a:buChar char="●"/>
            </a:pPr>
            <a:r>
              <a:rPr b="1" lang="en" sz="1300">
                <a:solidFill>
                  <a:schemeClr val="accent1"/>
                </a:solidFill>
                <a:latin typeface="Barlow"/>
                <a:ea typeface="Barlow"/>
                <a:cs typeface="Barlow"/>
                <a:sym typeface="Barlow"/>
              </a:rPr>
              <a:t>Carbohydrates</a:t>
            </a:r>
            <a:r>
              <a:rPr lang="en" sz="1300">
                <a:solidFill>
                  <a:schemeClr val="dk1"/>
                </a:solidFill>
                <a:latin typeface="Barlow"/>
                <a:ea typeface="Barlow"/>
                <a:cs typeface="Barlow"/>
                <a:sym typeface="Barlow"/>
              </a:rPr>
              <a:t>:  strongly correlated with calorie intake, indicating it's the main calorie source</a:t>
            </a:r>
            <a:endParaRPr sz="1300">
              <a:solidFill>
                <a:schemeClr val="dk1"/>
              </a:solidFill>
              <a:latin typeface="Barlow"/>
              <a:ea typeface="Barlow"/>
              <a:cs typeface="Barlow"/>
              <a:sym typeface="Barlow"/>
            </a:endParaRPr>
          </a:p>
          <a:p>
            <a:pPr indent="-311150" lvl="0" marL="457200" rtl="0" algn="l">
              <a:spcBef>
                <a:spcPts val="0"/>
              </a:spcBef>
              <a:spcAft>
                <a:spcPts val="0"/>
              </a:spcAft>
              <a:buSzPts val="1300"/>
              <a:buFont typeface="Barlow"/>
              <a:buChar char="●"/>
            </a:pPr>
            <a:r>
              <a:rPr b="1" lang="en" sz="1300">
                <a:solidFill>
                  <a:schemeClr val="accent1"/>
                </a:solidFill>
                <a:latin typeface="Barlow"/>
                <a:ea typeface="Barlow"/>
                <a:cs typeface="Barlow"/>
                <a:sym typeface="Barlow"/>
              </a:rPr>
              <a:t>Fiber intake</a:t>
            </a:r>
            <a:r>
              <a:rPr lang="en" sz="1300">
                <a:solidFill>
                  <a:schemeClr val="dk1"/>
                </a:solidFill>
                <a:latin typeface="Barlow"/>
                <a:ea typeface="Barlow"/>
                <a:cs typeface="Barlow"/>
                <a:sym typeface="Barlow"/>
              </a:rPr>
              <a:t>: lower than the recommended value, and strongly affects the nutrition score (correlation 0.761).</a:t>
            </a:r>
            <a:endParaRPr sz="1300">
              <a:solidFill>
                <a:schemeClr val="dk1"/>
              </a:solidFill>
              <a:latin typeface="Barlow"/>
              <a:ea typeface="Barlow"/>
              <a:cs typeface="Barlow"/>
              <a:sym typeface="Barlow"/>
            </a:endParaRPr>
          </a:p>
          <a:p>
            <a:pPr indent="-311150" lvl="0" marL="457200" rtl="0" algn="l">
              <a:spcBef>
                <a:spcPts val="0"/>
              </a:spcBef>
              <a:spcAft>
                <a:spcPts val="0"/>
              </a:spcAft>
              <a:buSzPts val="1300"/>
              <a:buFont typeface="Barlow"/>
              <a:buChar char="●"/>
            </a:pPr>
            <a:r>
              <a:rPr b="1" lang="en" sz="1300">
                <a:solidFill>
                  <a:schemeClr val="accent1"/>
                </a:solidFill>
                <a:latin typeface="Barlow"/>
                <a:ea typeface="Barlow"/>
                <a:cs typeface="Barlow"/>
                <a:sym typeface="Barlow"/>
              </a:rPr>
              <a:t>Fruit and vegetable</a:t>
            </a:r>
            <a:r>
              <a:rPr lang="en" sz="1300">
                <a:solidFill>
                  <a:schemeClr val="dk1"/>
                </a:solidFill>
                <a:latin typeface="Barlow"/>
                <a:ea typeface="Barlow"/>
                <a:cs typeface="Barlow"/>
                <a:sym typeface="Barlow"/>
              </a:rPr>
              <a:t>: slightly below recommendations</a:t>
            </a:r>
            <a:endParaRPr sz="13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sp>
        <p:nvSpPr>
          <p:cNvPr id="1116" name="Google Shape;1116;p55"/>
          <p:cNvSpPr txBox="1"/>
          <p:nvPr/>
        </p:nvSpPr>
        <p:spPr>
          <a:xfrm>
            <a:off x="720000" y="948225"/>
            <a:ext cx="73164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Barlow"/>
                <a:ea typeface="Barlow"/>
                <a:cs typeface="Barlow"/>
                <a:sym typeface="Barlow"/>
              </a:rPr>
              <a:t>Measuring patients’ eating behaviors and nutritional management abilities</a:t>
            </a:r>
            <a:endParaRPr b="1" sz="1300">
              <a:solidFill>
                <a:schemeClr val="accent1"/>
              </a:solidFill>
              <a:latin typeface="Barlow"/>
              <a:ea typeface="Barlow"/>
              <a:cs typeface="Barlow"/>
              <a:sym typeface="Barlow"/>
            </a:endParaRPr>
          </a:p>
          <a:p>
            <a:pPr indent="0" lvl="0" marL="0" rtl="0" algn="l">
              <a:spcBef>
                <a:spcPts val="0"/>
              </a:spcBef>
              <a:spcAft>
                <a:spcPts val="0"/>
              </a:spcAft>
              <a:buNone/>
            </a:pPr>
            <a:r>
              <a:t/>
            </a:r>
            <a:endParaRPr sz="1300">
              <a:solidFill>
                <a:schemeClr val="dk1"/>
              </a:solidFill>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56"/>
          <p:cNvSpPr txBox="1"/>
          <p:nvPr>
            <p:ph type="title"/>
          </p:nvPr>
        </p:nvSpPr>
        <p:spPr>
          <a:xfrm>
            <a:off x="430225"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Black"/>
                <a:ea typeface="Barlow Black"/>
                <a:cs typeface="Barlow Black"/>
                <a:sym typeface="Barlow Black"/>
              </a:rPr>
              <a:t>Create Feature - Selfcare score</a:t>
            </a:r>
            <a:endParaRPr>
              <a:latin typeface="Barlow Black"/>
              <a:ea typeface="Barlow Black"/>
              <a:cs typeface="Barlow Black"/>
              <a:sym typeface="Barlow Black"/>
            </a:endParaRPr>
          </a:p>
        </p:txBody>
      </p:sp>
      <p:sp>
        <p:nvSpPr>
          <p:cNvPr id="1122" name="Google Shape;1122;p56"/>
          <p:cNvSpPr txBox="1"/>
          <p:nvPr/>
        </p:nvSpPr>
        <p:spPr>
          <a:xfrm>
            <a:off x="317500" y="1246000"/>
            <a:ext cx="4297500" cy="209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accent1"/>
                </a:solidFill>
                <a:latin typeface="Barlow"/>
                <a:ea typeface="Barlow"/>
                <a:cs typeface="Barlow"/>
                <a:sym typeface="Barlow"/>
              </a:rPr>
              <a:t>Measure patients' self-management ability and health awareness level: </a:t>
            </a:r>
            <a:endParaRPr sz="1000">
              <a:solidFill>
                <a:schemeClr val="accent1"/>
              </a:solidFill>
            </a:endParaRPr>
          </a:p>
          <a:p>
            <a:pPr indent="-304800" lvl="0" marL="457200" rtl="0" algn="l">
              <a:lnSpc>
                <a:spcPct val="100000"/>
              </a:lnSpc>
              <a:spcBef>
                <a:spcPts val="1200"/>
              </a:spcBef>
              <a:spcAft>
                <a:spcPts val="0"/>
              </a:spcAft>
              <a:buSzPts val="1200"/>
              <a:buChar char="●"/>
            </a:pPr>
            <a:r>
              <a:rPr lang="en" sz="1200">
                <a:latin typeface="Barlow"/>
                <a:ea typeface="Barlow"/>
                <a:cs typeface="Barlow"/>
                <a:sym typeface="Barlow"/>
              </a:rPr>
              <a:t>Frequency of medical visits (</a:t>
            </a:r>
            <a:r>
              <a:rPr lang="en" sz="1200">
                <a:solidFill>
                  <a:schemeClr val="lt2"/>
                </a:solidFill>
                <a:latin typeface="Barlow"/>
                <a:ea typeface="Barlow"/>
                <a:cs typeface="Barlow"/>
                <a:sym typeface="Barlow"/>
              </a:rPr>
              <a:t>selfcare_diabetesvisits</a:t>
            </a:r>
            <a:r>
              <a:rPr lang="en" sz="1200">
                <a:latin typeface="Barlow"/>
                <a:ea typeface="Barlow"/>
                <a:cs typeface="Barlow"/>
                <a:sym typeface="Barlow"/>
              </a:rPr>
              <a:t>)</a:t>
            </a:r>
            <a:endParaRPr sz="1200">
              <a:latin typeface="Barlow"/>
              <a:ea typeface="Barlow"/>
              <a:cs typeface="Barlow"/>
              <a:sym typeface="Barlow"/>
            </a:endParaRPr>
          </a:p>
          <a:p>
            <a:pPr indent="-304800" lvl="0" marL="457200" rtl="0" algn="l">
              <a:lnSpc>
                <a:spcPct val="100000"/>
              </a:lnSpc>
              <a:spcBef>
                <a:spcPts val="0"/>
              </a:spcBef>
              <a:spcAft>
                <a:spcPts val="0"/>
              </a:spcAft>
              <a:buSzPts val="1200"/>
              <a:buChar char="●"/>
            </a:pPr>
            <a:r>
              <a:rPr lang="en" sz="1200">
                <a:latin typeface="Barlow"/>
                <a:ea typeface="Barlow"/>
                <a:cs typeface="Barlow"/>
                <a:sym typeface="Barlow"/>
              </a:rPr>
              <a:t>A1C check frequency (</a:t>
            </a:r>
            <a:r>
              <a:rPr lang="en" sz="1200">
                <a:solidFill>
                  <a:schemeClr val="lt2"/>
                </a:solidFill>
                <a:latin typeface="Barlow"/>
                <a:ea typeface="Barlow"/>
                <a:cs typeface="Barlow"/>
                <a:sym typeface="Barlow"/>
              </a:rPr>
              <a:t>selfcare_a1cchecks</a:t>
            </a:r>
            <a:r>
              <a:rPr lang="en" sz="1200">
                <a:latin typeface="Barlow"/>
                <a:ea typeface="Barlow"/>
                <a:cs typeface="Barlow"/>
                <a:sym typeface="Barlow"/>
              </a:rPr>
              <a:t>)</a:t>
            </a:r>
            <a:endParaRPr sz="1200">
              <a:latin typeface="Barlow"/>
              <a:ea typeface="Barlow"/>
              <a:cs typeface="Barlow"/>
              <a:sym typeface="Barlow"/>
            </a:endParaRPr>
          </a:p>
          <a:p>
            <a:pPr indent="-304800" lvl="0" marL="457200" rtl="0" algn="l">
              <a:lnSpc>
                <a:spcPct val="100000"/>
              </a:lnSpc>
              <a:spcBef>
                <a:spcPts val="0"/>
              </a:spcBef>
              <a:spcAft>
                <a:spcPts val="0"/>
              </a:spcAft>
              <a:buSzPts val="1200"/>
              <a:buChar char="●"/>
            </a:pPr>
            <a:r>
              <a:rPr lang="en" sz="1200">
                <a:latin typeface="Barlow"/>
                <a:ea typeface="Barlow"/>
                <a:cs typeface="Barlow"/>
                <a:sym typeface="Barlow"/>
              </a:rPr>
              <a:t>Foot examination frequency (</a:t>
            </a:r>
            <a:r>
              <a:rPr lang="en" sz="1200">
                <a:solidFill>
                  <a:schemeClr val="lt2"/>
                </a:solidFill>
                <a:latin typeface="Barlow"/>
                <a:ea typeface="Barlow"/>
                <a:cs typeface="Barlow"/>
                <a:sym typeface="Barlow"/>
              </a:rPr>
              <a:t>selfcare_footchecks</a:t>
            </a:r>
            <a:r>
              <a:rPr lang="en" sz="1200">
                <a:latin typeface="Barlow"/>
                <a:ea typeface="Barlow"/>
                <a:cs typeface="Barlow"/>
                <a:sym typeface="Barlow"/>
              </a:rPr>
              <a:t>)</a:t>
            </a:r>
            <a:endParaRPr sz="1200">
              <a:latin typeface="Barlow"/>
              <a:ea typeface="Barlow"/>
              <a:cs typeface="Barlow"/>
              <a:sym typeface="Barlow"/>
            </a:endParaRPr>
          </a:p>
          <a:p>
            <a:pPr indent="-304800" lvl="0" marL="457200" rtl="0" algn="l">
              <a:lnSpc>
                <a:spcPct val="100000"/>
              </a:lnSpc>
              <a:spcBef>
                <a:spcPts val="0"/>
              </a:spcBef>
              <a:spcAft>
                <a:spcPts val="0"/>
              </a:spcAft>
              <a:buSzPts val="1200"/>
              <a:buFont typeface="Barlow"/>
              <a:buChar char="●"/>
            </a:pPr>
            <a:r>
              <a:rPr lang="en" sz="1200">
                <a:latin typeface="Barlow"/>
                <a:ea typeface="Barlow"/>
                <a:cs typeface="Barlow"/>
                <a:sym typeface="Barlow"/>
              </a:rPr>
              <a:t>Awareness of blood pressure management</a:t>
            </a:r>
            <a:endParaRPr sz="1200">
              <a:latin typeface="Barlow"/>
              <a:ea typeface="Barlow"/>
              <a:cs typeface="Barlow"/>
              <a:sym typeface="Barlow"/>
            </a:endParaRPr>
          </a:p>
          <a:p>
            <a:pPr indent="-304800" lvl="1" marL="914400" rtl="0" algn="l">
              <a:lnSpc>
                <a:spcPct val="100000"/>
              </a:lnSpc>
              <a:spcBef>
                <a:spcPts val="0"/>
              </a:spcBef>
              <a:spcAft>
                <a:spcPts val="0"/>
              </a:spcAft>
              <a:buSzPts val="1200"/>
              <a:buChar char="○"/>
            </a:pPr>
            <a:r>
              <a:rPr lang="en" sz="1200">
                <a:latin typeface="Barlow"/>
                <a:ea typeface="Barlow"/>
                <a:cs typeface="Barlow"/>
                <a:sym typeface="Barlow"/>
              </a:rPr>
              <a:t>(</a:t>
            </a:r>
            <a:r>
              <a:rPr lang="en" sz="1200">
                <a:solidFill>
                  <a:schemeClr val="lt2"/>
                </a:solidFill>
                <a:latin typeface="Barlow"/>
                <a:ea typeface="Barlow"/>
                <a:cs typeface="Barlow"/>
                <a:sym typeface="Barlow"/>
              </a:rPr>
              <a:t>awareness_dbp</a:t>
            </a:r>
            <a:r>
              <a:rPr lang="en" sz="1200">
                <a:latin typeface="Barlow"/>
                <a:ea typeface="Barlow"/>
                <a:cs typeface="Barlow"/>
                <a:sym typeface="Barlow"/>
              </a:rPr>
              <a:t>)</a:t>
            </a:r>
            <a:endParaRPr sz="1200">
              <a:latin typeface="Barlow"/>
              <a:ea typeface="Barlow"/>
              <a:cs typeface="Barlow"/>
              <a:sym typeface="Barlow"/>
            </a:endParaRPr>
          </a:p>
          <a:p>
            <a:pPr indent="-304800" lvl="1" marL="914400" rtl="0" algn="l">
              <a:lnSpc>
                <a:spcPct val="100000"/>
              </a:lnSpc>
              <a:spcBef>
                <a:spcPts val="0"/>
              </a:spcBef>
              <a:spcAft>
                <a:spcPts val="0"/>
              </a:spcAft>
              <a:buSzPts val="1200"/>
              <a:buChar char="○"/>
            </a:pPr>
            <a:r>
              <a:rPr lang="en" sz="1200">
                <a:latin typeface="Barlow"/>
                <a:ea typeface="Barlow"/>
                <a:cs typeface="Barlow"/>
                <a:sym typeface="Barlow"/>
              </a:rPr>
              <a:t>(</a:t>
            </a:r>
            <a:r>
              <a:rPr lang="en" sz="1200">
                <a:solidFill>
                  <a:schemeClr val="lt2"/>
                </a:solidFill>
                <a:latin typeface="Barlow"/>
                <a:ea typeface="Barlow"/>
                <a:cs typeface="Barlow"/>
                <a:sym typeface="Barlow"/>
              </a:rPr>
              <a:t>awareness_sbp</a:t>
            </a:r>
            <a:r>
              <a:rPr lang="en" sz="1200">
                <a:latin typeface="Barlow"/>
                <a:ea typeface="Barlow"/>
                <a:cs typeface="Barlow"/>
                <a:sym typeface="Barlow"/>
              </a:rPr>
              <a:t>)</a:t>
            </a:r>
            <a:endParaRPr sz="1200">
              <a:latin typeface="Barlow"/>
              <a:ea typeface="Barlow"/>
              <a:cs typeface="Barlow"/>
              <a:sym typeface="Barlow"/>
            </a:endParaRPr>
          </a:p>
          <a:p>
            <a:pPr indent="0" lvl="0" marL="0" rtl="0" algn="l">
              <a:spcBef>
                <a:spcPts val="1200"/>
              </a:spcBef>
              <a:spcAft>
                <a:spcPts val="0"/>
              </a:spcAft>
              <a:buNone/>
            </a:pPr>
            <a:r>
              <a:t/>
            </a:r>
            <a:endParaRPr sz="11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pic>
        <p:nvPicPr>
          <p:cNvPr id="1123" name="Google Shape;1123;p56"/>
          <p:cNvPicPr preferRelativeResize="0"/>
          <p:nvPr/>
        </p:nvPicPr>
        <p:blipFill>
          <a:blip r:embed="rId4">
            <a:alphaModFix/>
          </a:blip>
          <a:stretch>
            <a:fillRect/>
          </a:stretch>
        </p:blipFill>
        <p:spPr>
          <a:xfrm>
            <a:off x="4380925" y="1017734"/>
            <a:ext cx="4409301" cy="3811766"/>
          </a:xfrm>
          <a:prstGeom prst="rect">
            <a:avLst/>
          </a:prstGeom>
          <a:noFill/>
          <a:ln>
            <a:noFill/>
          </a:ln>
        </p:spPr>
      </p:pic>
      <p:sp>
        <p:nvSpPr>
          <p:cNvPr id="1124" name="Google Shape;1124;p56"/>
          <p:cNvSpPr txBox="1"/>
          <p:nvPr/>
        </p:nvSpPr>
        <p:spPr>
          <a:xfrm>
            <a:off x="254350" y="2773175"/>
            <a:ext cx="4162800" cy="179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500">
                <a:solidFill>
                  <a:schemeClr val="accent1"/>
                </a:solidFill>
                <a:latin typeface="Barlow"/>
                <a:ea typeface="Barlow"/>
                <a:cs typeface="Barlow"/>
                <a:sym typeface="Barlow"/>
              </a:rPr>
              <a:t>Key Findings:</a:t>
            </a:r>
            <a:endParaRPr b="1" sz="1500">
              <a:solidFill>
                <a:schemeClr val="accent1"/>
              </a:solidFill>
              <a:latin typeface="Barlow"/>
              <a:ea typeface="Barlow"/>
              <a:cs typeface="Barlow"/>
              <a:sym typeface="Barlow"/>
            </a:endParaRPr>
          </a:p>
          <a:p>
            <a:pPr indent="-304800" lvl="0" marL="457200" rtl="0" algn="l">
              <a:lnSpc>
                <a:spcPct val="100000"/>
              </a:lnSpc>
              <a:spcBef>
                <a:spcPts val="1200"/>
              </a:spcBef>
              <a:spcAft>
                <a:spcPts val="0"/>
              </a:spcAft>
              <a:buSzPts val="1200"/>
              <a:buFont typeface="Barlow"/>
              <a:buChar char="●"/>
            </a:pPr>
            <a:r>
              <a:rPr lang="en" sz="1200">
                <a:latin typeface="Barlow"/>
                <a:ea typeface="Barlow"/>
                <a:cs typeface="Barlow"/>
                <a:sym typeface="Barlow"/>
              </a:rPr>
              <a:t>Self-care scores are concentrated at a medium level (about 4-5 points)</a:t>
            </a:r>
            <a:endParaRPr sz="1200">
              <a:latin typeface="Barlow"/>
              <a:ea typeface="Barlow"/>
              <a:cs typeface="Barlow"/>
              <a:sym typeface="Barlow"/>
            </a:endParaRPr>
          </a:p>
          <a:p>
            <a:pPr indent="-304800" lvl="0" marL="457200" rtl="0" algn="l">
              <a:lnSpc>
                <a:spcPct val="100000"/>
              </a:lnSpc>
              <a:spcBef>
                <a:spcPts val="0"/>
              </a:spcBef>
              <a:spcAft>
                <a:spcPts val="0"/>
              </a:spcAft>
              <a:buSzPts val="1200"/>
              <a:buFont typeface="Barlow"/>
              <a:buChar char="●"/>
            </a:pPr>
            <a:r>
              <a:rPr lang="en" sz="1200">
                <a:latin typeface="Barlow"/>
                <a:ea typeface="Barlow"/>
                <a:cs typeface="Barlow"/>
                <a:sym typeface="Barlow"/>
              </a:rPr>
              <a:t>The higher the education level, the higher the self-care score tends to be</a:t>
            </a:r>
            <a:endParaRPr sz="1200">
              <a:latin typeface="Barlow"/>
              <a:ea typeface="Barlow"/>
              <a:cs typeface="Barlow"/>
              <a:sym typeface="Barlow"/>
            </a:endParaRPr>
          </a:p>
          <a:p>
            <a:pPr indent="-304800" lvl="0" marL="457200" rtl="0" algn="l">
              <a:lnSpc>
                <a:spcPct val="100000"/>
              </a:lnSpc>
              <a:spcBef>
                <a:spcPts val="0"/>
              </a:spcBef>
              <a:spcAft>
                <a:spcPts val="0"/>
              </a:spcAft>
              <a:buSzPts val="1200"/>
              <a:buFont typeface="Barlow"/>
              <a:buChar char="●"/>
            </a:pPr>
            <a:r>
              <a:rPr lang="en" sz="1200">
                <a:latin typeface="Barlow"/>
                <a:ea typeface="Barlow"/>
                <a:cs typeface="Barlow"/>
                <a:sym typeface="Barlow"/>
              </a:rPr>
              <a:t>Self-care scores are negatively correlated with household size</a:t>
            </a:r>
            <a:endParaRPr sz="1200">
              <a:latin typeface="Barlow"/>
              <a:ea typeface="Barlow"/>
              <a:cs typeface="Barlow"/>
              <a:sym typeface="Barlow"/>
            </a:endParaRPr>
          </a:p>
          <a:p>
            <a:pPr indent="-304800" lvl="0" marL="457200" rtl="0" algn="l">
              <a:lnSpc>
                <a:spcPct val="100000"/>
              </a:lnSpc>
              <a:spcBef>
                <a:spcPts val="0"/>
              </a:spcBef>
              <a:spcAft>
                <a:spcPts val="0"/>
              </a:spcAft>
              <a:buSzPts val="1200"/>
              <a:buFont typeface="Barlow"/>
              <a:buChar char="●"/>
            </a:pPr>
            <a:r>
              <a:rPr lang="en" sz="1200">
                <a:latin typeface="Barlow"/>
                <a:ea typeface="Barlow"/>
                <a:cs typeface="Barlow"/>
                <a:sym typeface="Barlow"/>
              </a:rPr>
              <a:t>Gender has little effect on self-care scores</a:t>
            </a:r>
            <a:endParaRPr sz="1200">
              <a:latin typeface="Barlow"/>
              <a:ea typeface="Barlow"/>
              <a:cs typeface="Barlow"/>
              <a:sym typeface="Barlow"/>
            </a:endParaRPr>
          </a:p>
          <a:p>
            <a:pPr indent="0" lvl="0" marL="0" rtl="0" algn="l">
              <a:spcBef>
                <a:spcPts val="1200"/>
              </a:spcBef>
              <a:spcAft>
                <a:spcPts val="0"/>
              </a:spcAft>
              <a:buNone/>
            </a:pPr>
            <a:r>
              <a:t/>
            </a:r>
            <a:endParaRPr sz="1200">
              <a:solidFill>
                <a:schemeClr val="dk1"/>
              </a:solidFill>
              <a:latin typeface="Barlow"/>
              <a:ea typeface="Barlow"/>
              <a:cs typeface="Barlow"/>
              <a:sym typeface="Barlo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Black"/>
                <a:ea typeface="Barlow Black"/>
                <a:cs typeface="Barlow Black"/>
                <a:sym typeface="Barlow Black"/>
              </a:rPr>
              <a:t>Target: Diabetes Management Indicators</a:t>
            </a:r>
            <a:endParaRPr>
              <a:latin typeface="Barlow Black"/>
              <a:ea typeface="Barlow Black"/>
              <a:cs typeface="Barlow Black"/>
              <a:sym typeface="Barlow Black"/>
            </a:endParaRPr>
          </a:p>
        </p:txBody>
      </p:sp>
      <p:sp>
        <p:nvSpPr>
          <p:cNvPr id="1130" name="Google Shape;1130;p57"/>
          <p:cNvSpPr txBox="1"/>
          <p:nvPr/>
        </p:nvSpPr>
        <p:spPr>
          <a:xfrm>
            <a:off x="396875" y="1102425"/>
            <a:ext cx="4568400" cy="3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sp>
        <p:nvSpPr>
          <p:cNvPr id="1131" name="Google Shape;1131;p57"/>
          <p:cNvSpPr txBox="1"/>
          <p:nvPr/>
        </p:nvSpPr>
        <p:spPr>
          <a:xfrm>
            <a:off x="263700" y="829725"/>
            <a:ext cx="8616600" cy="193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500">
                <a:solidFill>
                  <a:schemeClr val="accent1"/>
                </a:solidFill>
                <a:latin typeface="Barlow"/>
                <a:ea typeface="Barlow"/>
                <a:cs typeface="Barlow"/>
                <a:sym typeface="Barlow"/>
              </a:rPr>
              <a:t>   Risk Score: </a:t>
            </a:r>
            <a:r>
              <a:rPr b="1" lang="en" sz="1500">
                <a:solidFill>
                  <a:schemeClr val="dk1"/>
                </a:solidFill>
                <a:latin typeface="Barlow"/>
                <a:ea typeface="Barlow"/>
                <a:cs typeface="Barlow"/>
                <a:sym typeface="Barlow"/>
              </a:rPr>
              <a:t>Identify high-risk groups for apathy or detachment from diabetes management</a:t>
            </a:r>
            <a:endParaRPr b="1" sz="1500">
              <a:solidFill>
                <a:schemeClr val="dk1"/>
              </a:solidFill>
              <a:latin typeface="Barlow"/>
              <a:ea typeface="Barlow"/>
              <a:cs typeface="Barlow"/>
              <a:sym typeface="Barlow"/>
            </a:endParaRPr>
          </a:p>
          <a:p>
            <a:pPr indent="0" lvl="0" marL="0" rtl="0" algn="l">
              <a:lnSpc>
                <a:spcPct val="115000"/>
              </a:lnSpc>
              <a:spcBef>
                <a:spcPts val="1200"/>
              </a:spcBef>
              <a:spcAft>
                <a:spcPts val="0"/>
              </a:spcAft>
              <a:buNone/>
            </a:pPr>
            <a:r>
              <a:t/>
            </a:r>
            <a:endParaRPr b="1" sz="1500">
              <a:solidFill>
                <a:schemeClr val="dk1"/>
              </a:solidFill>
              <a:latin typeface="Barlow"/>
              <a:ea typeface="Barlow"/>
              <a:cs typeface="Barlow"/>
              <a:sym typeface="Barlow"/>
            </a:endParaRPr>
          </a:p>
          <a:p>
            <a:pPr indent="0" lvl="0" marL="0" rtl="0" algn="l">
              <a:lnSpc>
                <a:spcPct val="115000"/>
              </a:lnSpc>
              <a:spcBef>
                <a:spcPts val="1200"/>
              </a:spcBef>
              <a:spcAft>
                <a:spcPts val="0"/>
              </a:spcAft>
              <a:buNone/>
            </a:pPr>
            <a:r>
              <a:t/>
            </a:r>
            <a:endParaRPr b="1" sz="1500">
              <a:solidFill>
                <a:schemeClr val="dk1"/>
              </a:solidFill>
              <a:latin typeface="Barlow"/>
              <a:ea typeface="Barlow"/>
              <a:cs typeface="Barlow"/>
              <a:sym typeface="Barlow"/>
            </a:endParaRPr>
          </a:p>
          <a:p>
            <a:pPr indent="-311150" lvl="0" marL="457200" rtl="0" algn="l">
              <a:spcBef>
                <a:spcPts val="1200"/>
              </a:spcBef>
              <a:spcAft>
                <a:spcPts val="0"/>
              </a:spcAft>
              <a:buClr>
                <a:schemeClr val="dk1"/>
              </a:buClr>
              <a:buSzPts val="1300"/>
              <a:buFont typeface="Barlow"/>
              <a:buChar char="-"/>
            </a:pPr>
            <a:r>
              <a:rPr lang="en" sz="1300">
                <a:solidFill>
                  <a:schemeClr val="dk1"/>
                </a:solidFill>
                <a:latin typeface="Barlow"/>
                <a:ea typeface="Barlow"/>
                <a:cs typeface="Barlow"/>
                <a:sym typeface="Barlow"/>
              </a:rPr>
              <a:t>Use quantile(0.75) as the threshold for high risk score, define top 25% as high risk group</a:t>
            </a:r>
            <a:endParaRPr sz="1300">
              <a:solidFill>
                <a:schemeClr val="dk1"/>
              </a:solidFill>
              <a:latin typeface="Barlow"/>
              <a:ea typeface="Barlow"/>
              <a:cs typeface="Barlow"/>
              <a:sym typeface="Barlow"/>
            </a:endParaRPr>
          </a:p>
          <a:p>
            <a:pPr indent="-311150" lvl="0" marL="457200" rtl="0" algn="l">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Using random forest model to predict high risk group</a:t>
            </a:r>
            <a:endParaRPr sz="1300">
              <a:solidFill>
                <a:schemeClr val="dk1"/>
              </a:solidFill>
              <a:latin typeface="Barlow"/>
              <a:ea typeface="Barlow"/>
              <a:cs typeface="Barlow"/>
              <a:sym typeface="Barlow"/>
            </a:endParaRPr>
          </a:p>
        </p:txBody>
      </p:sp>
      <p:pic>
        <p:nvPicPr>
          <p:cNvPr id="1132" name="Google Shape;1132;p57"/>
          <p:cNvPicPr preferRelativeResize="0"/>
          <p:nvPr/>
        </p:nvPicPr>
        <p:blipFill>
          <a:blip r:embed="rId4">
            <a:alphaModFix/>
          </a:blip>
          <a:stretch>
            <a:fillRect/>
          </a:stretch>
        </p:blipFill>
        <p:spPr>
          <a:xfrm>
            <a:off x="458625" y="1367701"/>
            <a:ext cx="6076600" cy="928200"/>
          </a:xfrm>
          <a:prstGeom prst="rect">
            <a:avLst/>
          </a:prstGeom>
          <a:noFill/>
          <a:ln>
            <a:noFill/>
          </a:ln>
        </p:spPr>
      </p:pic>
      <p:pic>
        <p:nvPicPr>
          <p:cNvPr id="1133" name="Google Shape;1133;p57"/>
          <p:cNvPicPr preferRelativeResize="0"/>
          <p:nvPr/>
        </p:nvPicPr>
        <p:blipFill>
          <a:blip r:embed="rId5">
            <a:alphaModFix/>
          </a:blip>
          <a:stretch>
            <a:fillRect/>
          </a:stretch>
        </p:blipFill>
        <p:spPr>
          <a:xfrm>
            <a:off x="458625" y="2883925"/>
            <a:ext cx="3236725" cy="1657550"/>
          </a:xfrm>
          <a:prstGeom prst="rect">
            <a:avLst/>
          </a:prstGeom>
          <a:noFill/>
          <a:ln>
            <a:noFill/>
          </a:ln>
        </p:spPr>
      </p:pic>
      <p:sp>
        <p:nvSpPr>
          <p:cNvPr id="1134" name="Google Shape;1134;p57"/>
          <p:cNvSpPr txBox="1"/>
          <p:nvPr/>
        </p:nvSpPr>
        <p:spPr>
          <a:xfrm>
            <a:off x="4039275" y="2112475"/>
            <a:ext cx="4956600" cy="193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t/>
            </a:r>
            <a:endParaRPr b="1" sz="1300"/>
          </a:p>
          <a:p>
            <a:pPr indent="-304800" lvl="0" marL="457200" rtl="0" algn="l">
              <a:lnSpc>
                <a:spcPct val="115000"/>
              </a:lnSpc>
              <a:spcBef>
                <a:spcPts val="1200"/>
              </a:spcBef>
              <a:spcAft>
                <a:spcPts val="0"/>
              </a:spcAft>
              <a:buSzPts val="1200"/>
              <a:buChar char="●"/>
            </a:pPr>
            <a:r>
              <a:rPr b="1" lang="en" sz="1200">
                <a:solidFill>
                  <a:schemeClr val="accent1"/>
                </a:solidFill>
                <a:latin typeface="Barlow"/>
                <a:ea typeface="Barlow"/>
                <a:cs typeface="Barlow"/>
                <a:sym typeface="Barlow"/>
              </a:rPr>
              <a:t>High-Risk Group Pattern</a:t>
            </a:r>
            <a:r>
              <a:rPr lang="en" sz="1200">
                <a:latin typeface="Barlow"/>
                <a:ea typeface="Barlow"/>
                <a:cs typeface="Barlow"/>
                <a:sym typeface="Barlow"/>
              </a:rPr>
              <a:t>:</a:t>
            </a:r>
            <a:endParaRPr sz="1200">
              <a:latin typeface="Barlow"/>
              <a:ea typeface="Barlow"/>
              <a:cs typeface="Barlow"/>
              <a:sym typeface="Barlow"/>
            </a:endParaRPr>
          </a:p>
          <a:p>
            <a:pPr indent="-304800" lvl="1" marL="914400" rtl="0" algn="l">
              <a:lnSpc>
                <a:spcPct val="115000"/>
              </a:lnSpc>
              <a:spcBef>
                <a:spcPts val="0"/>
              </a:spcBef>
              <a:spcAft>
                <a:spcPts val="0"/>
              </a:spcAft>
              <a:buSzPts val="1200"/>
              <a:buFont typeface="Barlow"/>
              <a:buChar char="○"/>
            </a:pPr>
            <a:r>
              <a:rPr lang="en" sz="1200">
                <a:latin typeface="Barlow"/>
                <a:ea typeface="Barlow"/>
                <a:cs typeface="Barlow"/>
                <a:sym typeface="Barlow"/>
              </a:rPr>
              <a:t>Mean risk score: 0.76</a:t>
            </a:r>
            <a:endParaRPr sz="1200">
              <a:latin typeface="Barlow"/>
              <a:ea typeface="Barlow"/>
              <a:cs typeface="Barlow"/>
              <a:sym typeface="Barlow"/>
            </a:endParaRPr>
          </a:p>
          <a:p>
            <a:pPr indent="-304800" lvl="1" marL="914400" rtl="0" algn="l">
              <a:lnSpc>
                <a:spcPct val="115000"/>
              </a:lnSpc>
              <a:spcBef>
                <a:spcPts val="0"/>
              </a:spcBef>
              <a:spcAft>
                <a:spcPts val="0"/>
              </a:spcAft>
              <a:buSzPts val="1200"/>
              <a:buFont typeface="Barlow"/>
              <a:buChar char="○"/>
            </a:pPr>
            <a:r>
              <a:rPr lang="en" sz="1200">
                <a:latin typeface="Barlow"/>
                <a:ea typeface="Barlow"/>
                <a:cs typeface="Barlow"/>
                <a:sym typeface="Barlow"/>
              </a:rPr>
              <a:t>Household size: 2-7 members</a:t>
            </a:r>
            <a:endParaRPr sz="1200">
              <a:latin typeface="Barlow"/>
              <a:ea typeface="Barlow"/>
              <a:cs typeface="Barlow"/>
              <a:sym typeface="Barlow"/>
            </a:endParaRPr>
          </a:p>
          <a:p>
            <a:pPr indent="-304800" lvl="1" marL="914400" rtl="0" algn="l">
              <a:lnSpc>
                <a:spcPct val="115000"/>
              </a:lnSpc>
              <a:spcBef>
                <a:spcPts val="0"/>
              </a:spcBef>
              <a:spcAft>
                <a:spcPts val="0"/>
              </a:spcAft>
              <a:buSzPts val="1200"/>
              <a:buFont typeface="Barlow"/>
              <a:buChar char="○"/>
            </a:pPr>
            <a:r>
              <a:rPr lang="en" sz="1200">
                <a:latin typeface="Barlow"/>
                <a:ea typeface="Barlow"/>
                <a:cs typeface="Barlow"/>
                <a:sym typeface="Barlow"/>
              </a:rPr>
              <a:t>Prescription count: 2-6 prescriptions</a:t>
            </a:r>
            <a:endParaRPr sz="1200">
              <a:latin typeface="Barlow"/>
              <a:ea typeface="Barlow"/>
              <a:cs typeface="Barlow"/>
              <a:sym typeface="Barlow"/>
            </a:endParaRPr>
          </a:p>
          <a:p>
            <a:pPr indent="-304800" lvl="1" marL="914400" rtl="0" algn="l">
              <a:lnSpc>
                <a:spcPct val="115000"/>
              </a:lnSpc>
              <a:spcBef>
                <a:spcPts val="0"/>
              </a:spcBef>
              <a:spcAft>
                <a:spcPts val="0"/>
              </a:spcAft>
              <a:buSzPts val="1200"/>
              <a:buFont typeface="Barlow"/>
              <a:buChar char="○"/>
            </a:pPr>
            <a:r>
              <a:rPr lang="en" sz="1200">
                <a:latin typeface="Barlow"/>
                <a:ea typeface="Barlow"/>
                <a:cs typeface="Barlow"/>
                <a:sym typeface="Barlow"/>
              </a:rPr>
              <a:t>Comorbidities: 2-3 on average</a:t>
            </a:r>
            <a:endParaRPr sz="1200">
              <a:latin typeface="Barlow"/>
              <a:ea typeface="Barlow"/>
              <a:cs typeface="Barlow"/>
              <a:sym typeface="Barlow"/>
            </a:endParaRPr>
          </a:p>
          <a:p>
            <a:pPr indent="-304800" lvl="0" marL="457200" rtl="0" algn="l">
              <a:lnSpc>
                <a:spcPct val="115000"/>
              </a:lnSpc>
              <a:spcBef>
                <a:spcPts val="0"/>
              </a:spcBef>
              <a:spcAft>
                <a:spcPts val="0"/>
              </a:spcAft>
              <a:buSzPts val="1200"/>
              <a:buChar char="●"/>
            </a:pPr>
            <a:r>
              <a:rPr b="1" lang="en" sz="1200">
                <a:solidFill>
                  <a:schemeClr val="accent1"/>
                </a:solidFill>
                <a:latin typeface="Barlow"/>
                <a:ea typeface="Barlow"/>
                <a:cs typeface="Barlow"/>
                <a:sym typeface="Barlow"/>
              </a:rPr>
              <a:t>Correlations</a:t>
            </a:r>
            <a:r>
              <a:rPr lang="en" sz="1200">
                <a:latin typeface="Barlow"/>
                <a:ea typeface="Barlow"/>
                <a:cs typeface="Barlow"/>
                <a:sym typeface="Barlow"/>
              </a:rPr>
              <a:t>:</a:t>
            </a:r>
            <a:endParaRPr sz="1200">
              <a:latin typeface="Barlow"/>
              <a:ea typeface="Barlow"/>
              <a:cs typeface="Barlow"/>
              <a:sym typeface="Barlow"/>
            </a:endParaRPr>
          </a:p>
          <a:p>
            <a:pPr indent="-304800" lvl="1" marL="914400" rtl="0" algn="l">
              <a:lnSpc>
                <a:spcPct val="115000"/>
              </a:lnSpc>
              <a:spcBef>
                <a:spcPts val="0"/>
              </a:spcBef>
              <a:spcAft>
                <a:spcPts val="0"/>
              </a:spcAft>
              <a:buSzPts val="1200"/>
              <a:buFont typeface="Barlow"/>
              <a:buChar char="○"/>
            </a:pPr>
            <a:r>
              <a:rPr lang="en" sz="1200">
                <a:latin typeface="Barlow"/>
                <a:ea typeface="Barlow"/>
                <a:cs typeface="Barlow"/>
                <a:sym typeface="Barlow"/>
              </a:rPr>
              <a:t>Negative: Prescription count (-0.31), comorbidities (-0.19)</a:t>
            </a:r>
            <a:endParaRPr sz="1200">
              <a:latin typeface="Barlow"/>
              <a:ea typeface="Barlow"/>
              <a:cs typeface="Barlow"/>
              <a:sym typeface="Barlow"/>
            </a:endParaRPr>
          </a:p>
          <a:p>
            <a:pPr indent="-304800" lvl="1" marL="914400" rtl="0" algn="l">
              <a:lnSpc>
                <a:spcPct val="115000"/>
              </a:lnSpc>
              <a:spcBef>
                <a:spcPts val="0"/>
              </a:spcBef>
              <a:spcAft>
                <a:spcPts val="0"/>
              </a:spcAft>
              <a:buSzPts val="1200"/>
              <a:buFont typeface="Barlow"/>
              <a:buChar char="○"/>
            </a:pPr>
            <a:r>
              <a:rPr lang="en" sz="1200">
                <a:latin typeface="Barlow"/>
                <a:ea typeface="Barlow"/>
                <a:cs typeface="Barlow"/>
                <a:sym typeface="Barlow"/>
              </a:rPr>
              <a:t>Positive: Household size (0.11), marital status (0.03)</a:t>
            </a:r>
            <a:endParaRPr sz="1200">
              <a:latin typeface="Barlow"/>
              <a:ea typeface="Barlow"/>
              <a:cs typeface="Barlow"/>
              <a:sym typeface="Barlow"/>
            </a:endParaRPr>
          </a:p>
          <a:p>
            <a:pPr indent="-304800" lvl="0" marL="457200" rtl="0" algn="l">
              <a:lnSpc>
                <a:spcPct val="115000"/>
              </a:lnSpc>
              <a:spcBef>
                <a:spcPts val="0"/>
              </a:spcBef>
              <a:spcAft>
                <a:spcPts val="0"/>
              </a:spcAft>
              <a:buSzPts val="1200"/>
              <a:buChar char="●"/>
            </a:pPr>
            <a:r>
              <a:rPr b="1" lang="en" sz="1200">
                <a:solidFill>
                  <a:schemeClr val="accent1"/>
                </a:solidFill>
                <a:latin typeface="Barlow"/>
                <a:ea typeface="Barlow"/>
                <a:cs typeface="Barlow"/>
                <a:sym typeface="Barlow"/>
              </a:rPr>
              <a:t>Education &amp; Married</a:t>
            </a:r>
            <a:r>
              <a:rPr lang="en" sz="1200">
                <a:latin typeface="Barlow"/>
                <a:ea typeface="Barlow"/>
                <a:cs typeface="Barlow"/>
                <a:sym typeface="Barlow"/>
              </a:rPr>
              <a:t>:</a:t>
            </a:r>
            <a:br>
              <a:rPr lang="en" sz="1200">
                <a:latin typeface="Barlow"/>
                <a:ea typeface="Barlow"/>
                <a:cs typeface="Barlow"/>
                <a:sym typeface="Barlow"/>
              </a:rPr>
            </a:br>
            <a:r>
              <a:rPr lang="en" sz="1200">
                <a:latin typeface="Barlow"/>
                <a:ea typeface="Barlow"/>
                <a:cs typeface="Barlow"/>
                <a:sym typeface="Barlow"/>
              </a:rPr>
              <a:t>Lower education levels and being married are associated with higher risk</a:t>
            </a:r>
            <a:endParaRPr sz="1200">
              <a:latin typeface="Barlow"/>
              <a:ea typeface="Barlow"/>
              <a:cs typeface="Barlow"/>
              <a:sym typeface="Barlow"/>
            </a:endParaRPr>
          </a:p>
          <a:p>
            <a:pPr indent="0" lvl="0" marL="0" rtl="0" algn="l">
              <a:spcBef>
                <a:spcPts val="1200"/>
              </a:spcBef>
              <a:spcAft>
                <a:spcPts val="0"/>
              </a:spcAft>
              <a:buNone/>
            </a:pPr>
            <a:r>
              <a:t/>
            </a:r>
            <a:endParaRPr sz="1200">
              <a:solidFill>
                <a:schemeClr val="dk1"/>
              </a:solidFill>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Black"/>
                <a:ea typeface="Barlow Black"/>
                <a:cs typeface="Barlow Black"/>
                <a:sym typeface="Barlow Black"/>
              </a:rPr>
              <a:t>C</a:t>
            </a:r>
            <a:r>
              <a:rPr lang="en">
                <a:latin typeface="Barlow Black"/>
                <a:ea typeface="Barlow Black"/>
                <a:cs typeface="Barlow Black"/>
                <a:sym typeface="Barlow Black"/>
              </a:rPr>
              <a:t>reate updated_risk_score</a:t>
            </a:r>
            <a:endParaRPr>
              <a:latin typeface="Barlow Black"/>
              <a:ea typeface="Barlow Black"/>
              <a:cs typeface="Barlow Black"/>
              <a:sym typeface="Barlow Black"/>
            </a:endParaRPr>
          </a:p>
        </p:txBody>
      </p:sp>
      <p:sp>
        <p:nvSpPr>
          <p:cNvPr id="1140" name="Google Shape;1140;p58"/>
          <p:cNvSpPr txBox="1"/>
          <p:nvPr/>
        </p:nvSpPr>
        <p:spPr>
          <a:xfrm>
            <a:off x="396875" y="1102425"/>
            <a:ext cx="7875900" cy="240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Integrate behavioral_score into risk_score to create updated_risk_score</a:t>
            </a:r>
            <a:endParaRPr>
              <a:solidFill>
                <a:schemeClr val="dk1"/>
              </a:solidFill>
              <a:latin typeface="Barlow"/>
              <a:ea typeface="Barlow"/>
              <a:cs typeface="Barlow"/>
              <a:sym typeface="Barlow"/>
            </a:endParaRPr>
          </a:p>
          <a:p>
            <a:pPr indent="-317500" lvl="1" marL="914400" rtl="0" algn="l">
              <a:spcBef>
                <a:spcPts val="0"/>
              </a:spcBef>
              <a:spcAft>
                <a:spcPts val="0"/>
              </a:spcAft>
              <a:buClr>
                <a:schemeClr val="dk1"/>
              </a:buClr>
              <a:buSzPts val="1400"/>
              <a:buFont typeface="Barlow"/>
              <a:buChar char="-"/>
            </a:pPr>
            <a:r>
              <a:rPr b="1" lang="en">
                <a:solidFill>
                  <a:schemeClr val="accent1"/>
                </a:solidFill>
                <a:latin typeface="Barlow"/>
                <a:ea typeface="Barlow"/>
                <a:cs typeface="Barlow"/>
                <a:sym typeface="Barlow"/>
              </a:rPr>
              <a:t>WHY</a:t>
            </a:r>
            <a:r>
              <a:rPr lang="en">
                <a:solidFill>
                  <a:schemeClr val="dk1"/>
                </a:solidFill>
                <a:latin typeface="Barlow"/>
                <a:ea typeface="Barlow"/>
                <a:cs typeface="Barlow"/>
                <a:sym typeface="Barlow"/>
              </a:rPr>
              <a:t>: Risk assessment not only considers past risks, but also captures the individual’s current behavioral characteristics</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Compare old_hight_risk vs new_hight_rick</a:t>
            </a:r>
            <a:endParaRPr>
              <a:solidFill>
                <a:schemeClr val="dk1"/>
              </a:solidFill>
              <a:latin typeface="Barlow"/>
              <a:ea typeface="Barlow"/>
              <a:cs typeface="Barlow"/>
              <a:sym typeface="Barlow"/>
            </a:endParaRPr>
          </a:p>
          <a:p>
            <a:pPr indent="0" lvl="0" marL="457200" rtl="0" algn="l">
              <a:spcBef>
                <a:spcPts val="0"/>
              </a:spcBef>
              <a:spcAft>
                <a:spcPts val="0"/>
              </a:spcAft>
              <a:buNone/>
            </a:pPr>
            <a:r>
              <a:t/>
            </a:r>
            <a:endParaRPr>
              <a:solidFill>
                <a:schemeClr val="dk1"/>
              </a:solidFill>
              <a:latin typeface="Barlow"/>
              <a:ea typeface="Barlow"/>
              <a:cs typeface="Barlow"/>
              <a:sym typeface="Barlow"/>
            </a:endParaRPr>
          </a:p>
        </p:txBody>
      </p:sp>
      <p:pic>
        <p:nvPicPr>
          <p:cNvPr id="1141" name="Google Shape;1141;p58"/>
          <p:cNvPicPr preferRelativeResize="0"/>
          <p:nvPr/>
        </p:nvPicPr>
        <p:blipFill>
          <a:blip r:embed="rId4">
            <a:alphaModFix/>
          </a:blip>
          <a:stretch>
            <a:fillRect/>
          </a:stretch>
        </p:blipFill>
        <p:spPr>
          <a:xfrm>
            <a:off x="993949" y="1945450"/>
            <a:ext cx="6758325" cy="761575"/>
          </a:xfrm>
          <a:prstGeom prst="rect">
            <a:avLst/>
          </a:prstGeom>
          <a:noFill/>
          <a:ln>
            <a:noFill/>
          </a:ln>
        </p:spPr>
      </p:pic>
      <p:pic>
        <p:nvPicPr>
          <p:cNvPr id="1142" name="Google Shape;1142;p58"/>
          <p:cNvPicPr preferRelativeResize="0"/>
          <p:nvPr/>
        </p:nvPicPr>
        <p:blipFill>
          <a:blip r:embed="rId5">
            <a:alphaModFix/>
          </a:blip>
          <a:stretch>
            <a:fillRect/>
          </a:stretch>
        </p:blipFill>
        <p:spPr>
          <a:xfrm>
            <a:off x="1126750" y="2960750"/>
            <a:ext cx="3552714" cy="450638"/>
          </a:xfrm>
          <a:prstGeom prst="rect">
            <a:avLst/>
          </a:prstGeom>
          <a:noFill/>
          <a:ln>
            <a:noFill/>
          </a:ln>
        </p:spPr>
      </p:pic>
      <p:sp>
        <p:nvSpPr>
          <p:cNvPr id="1143" name="Google Shape;1143;p58"/>
          <p:cNvSpPr txBox="1"/>
          <p:nvPr/>
        </p:nvSpPr>
        <p:spPr>
          <a:xfrm>
            <a:off x="654275" y="3411400"/>
            <a:ext cx="8043300" cy="1296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Barlow"/>
              <a:buChar char="●"/>
            </a:pPr>
            <a:r>
              <a:rPr b="1" lang="en">
                <a:solidFill>
                  <a:schemeClr val="accent1"/>
                </a:solidFill>
                <a:latin typeface="Barlow"/>
                <a:ea typeface="Barlow"/>
                <a:cs typeface="Barlow"/>
                <a:sym typeface="Barlow"/>
              </a:rPr>
              <a:t>Decrease risk scores</a:t>
            </a:r>
            <a:r>
              <a:rPr lang="en">
                <a:solidFill>
                  <a:schemeClr val="dk1"/>
                </a:solidFill>
                <a:latin typeface="Barlow"/>
                <a:ea typeface="Barlow"/>
                <a:cs typeface="Barlow"/>
                <a:sym typeface="Barlow"/>
              </a:rPr>
              <a:t>: the overall risk score dropped from 0.6443 to 0.6049, but increased the variability</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SzPts val="1400"/>
              <a:buFont typeface="Barlow"/>
              <a:buChar char="●"/>
            </a:pPr>
            <a:r>
              <a:rPr b="1" lang="en">
                <a:solidFill>
                  <a:schemeClr val="accent1"/>
                </a:solidFill>
                <a:latin typeface="Barlow"/>
                <a:ea typeface="Barlow"/>
                <a:cs typeface="Barlow"/>
                <a:sym typeface="Barlow"/>
              </a:rPr>
              <a:t>No change in high-risk individuals</a:t>
            </a:r>
            <a:r>
              <a:rPr lang="en">
                <a:solidFill>
                  <a:schemeClr val="dk1"/>
                </a:solidFill>
                <a:latin typeface="Barlow"/>
                <a:ea typeface="Barlow"/>
                <a:cs typeface="Barlow"/>
                <a:sym typeface="Barlow"/>
              </a:rPr>
              <a:t>: the number of high-risk individuals (111) remained the same</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SzPts val="1400"/>
              <a:buFont typeface="Barlow"/>
              <a:buChar char="●"/>
            </a:pPr>
            <a:r>
              <a:rPr b="1" lang="en">
                <a:solidFill>
                  <a:schemeClr val="accent1"/>
                </a:solidFill>
                <a:latin typeface="Barlow"/>
                <a:ea typeface="Barlow"/>
                <a:cs typeface="Barlow"/>
                <a:sym typeface="Barlow"/>
              </a:rPr>
              <a:t>Impact on low to medium-risk individuals</a:t>
            </a:r>
            <a:r>
              <a:rPr lang="en">
                <a:solidFill>
                  <a:schemeClr val="dk1"/>
                </a:solidFill>
                <a:latin typeface="Barlow"/>
                <a:ea typeface="Barlow"/>
                <a:cs typeface="Barlow"/>
                <a:sym typeface="Barlow"/>
              </a:rPr>
              <a:t>: shake down the percentage of medium-risk individuals, better for future model training</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59"/>
          <p:cNvSpPr txBox="1"/>
          <p:nvPr>
            <p:ph type="title"/>
          </p:nvPr>
        </p:nvSpPr>
        <p:spPr>
          <a:xfrm>
            <a:off x="2085025" y="1564950"/>
            <a:ext cx="4158300" cy="15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Selection &amp; Export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60"/>
          <p:cNvSpPr txBox="1"/>
          <p:nvPr>
            <p:ph type="title"/>
          </p:nvPr>
        </p:nvSpPr>
        <p:spPr>
          <a:xfrm>
            <a:off x="548975" y="437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Barlow"/>
                <a:ea typeface="Barlow"/>
                <a:cs typeface="Barlow"/>
                <a:sym typeface="Barlow"/>
              </a:rPr>
              <a:t>Feature Selection</a:t>
            </a:r>
            <a:endParaRPr sz="2400"/>
          </a:p>
        </p:txBody>
      </p:sp>
      <p:sp>
        <p:nvSpPr>
          <p:cNvPr id="1154" name="Google Shape;1154;p60"/>
          <p:cNvSpPr txBox="1"/>
          <p:nvPr/>
        </p:nvSpPr>
        <p:spPr>
          <a:xfrm>
            <a:off x="2837900" y="854500"/>
            <a:ext cx="52683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Barlow"/>
              <a:ea typeface="Barlow"/>
              <a:cs typeface="Barlow"/>
              <a:sym typeface="Barlow"/>
            </a:endParaRPr>
          </a:p>
        </p:txBody>
      </p:sp>
      <p:sp>
        <p:nvSpPr>
          <p:cNvPr id="1155" name="Google Shape;1155;p60"/>
          <p:cNvSpPr txBox="1"/>
          <p:nvPr/>
        </p:nvSpPr>
        <p:spPr>
          <a:xfrm>
            <a:off x="4409750" y="220150"/>
            <a:ext cx="4427100" cy="16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chemeClr val="accent1"/>
                </a:solidFill>
                <a:latin typeface="Barlow"/>
                <a:ea typeface="Barlow"/>
                <a:cs typeface="Barlow"/>
                <a:sym typeface="Barlow"/>
              </a:rPr>
              <a:t>Target Feature</a:t>
            </a:r>
            <a:endParaRPr b="1" sz="1300">
              <a:solidFill>
                <a:schemeClr val="accent1"/>
              </a:solidFill>
              <a:latin typeface="Barlow"/>
              <a:ea typeface="Barlow"/>
              <a:cs typeface="Barlow"/>
              <a:sym typeface="Barlow"/>
            </a:endParaRPr>
          </a:p>
          <a:p>
            <a:pPr indent="-304800" lvl="0" marL="457200" rtl="0" algn="l">
              <a:lnSpc>
                <a:spcPct val="115000"/>
              </a:lnSpc>
              <a:spcBef>
                <a:spcPts val="1200"/>
              </a:spcBef>
              <a:spcAft>
                <a:spcPts val="0"/>
              </a:spcAft>
              <a:buSzPts val="1200"/>
              <a:buFont typeface="Barlow"/>
              <a:buChar char="●"/>
            </a:pPr>
            <a:r>
              <a:rPr lang="en" sz="1200">
                <a:latin typeface="Barlow"/>
                <a:ea typeface="Barlow"/>
                <a:cs typeface="Barlow"/>
                <a:sym typeface="Barlow"/>
              </a:rPr>
              <a:t>Updated_high_risk (</a:t>
            </a:r>
            <a:r>
              <a:rPr b="1" lang="en" sz="1200">
                <a:latin typeface="Barlow"/>
                <a:ea typeface="Barlow"/>
                <a:cs typeface="Barlow"/>
                <a:sym typeface="Barlow"/>
              </a:rPr>
              <a:t>primary</a:t>
            </a:r>
            <a:r>
              <a:rPr lang="en" sz="1200">
                <a:latin typeface="Barlow"/>
                <a:ea typeface="Barlow"/>
                <a:cs typeface="Barlow"/>
                <a:sym typeface="Barlow"/>
              </a:rPr>
              <a:t>)</a:t>
            </a:r>
            <a:endParaRPr sz="1200">
              <a:latin typeface="Barlow"/>
              <a:ea typeface="Barlow"/>
              <a:cs typeface="Barlow"/>
              <a:sym typeface="Barlow"/>
            </a:endParaRPr>
          </a:p>
          <a:p>
            <a:pPr indent="0" lvl="0" marL="0" rtl="0" algn="l">
              <a:spcBef>
                <a:spcPts val="1200"/>
              </a:spcBef>
              <a:spcAft>
                <a:spcPts val="0"/>
              </a:spcAft>
              <a:buNone/>
            </a:pPr>
            <a:r>
              <a:t/>
            </a:r>
            <a:endParaRPr sz="1200">
              <a:solidFill>
                <a:schemeClr val="dk1"/>
              </a:solidFill>
              <a:latin typeface="Barlow"/>
              <a:ea typeface="Barlow"/>
              <a:cs typeface="Barlow"/>
              <a:sym typeface="Barlow"/>
            </a:endParaRPr>
          </a:p>
        </p:txBody>
      </p:sp>
      <p:sp>
        <p:nvSpPr>
          <p:cNvPr id="1156" name="Google Shape;1156;p60"/>
          <p:cNvSpPr txBox="1"/>
          <p:nvPr/>
        </p:nvSpPr>
        <p:spPr>
          <a:xfrm>
            <a:off x="114650" y="952525"/>
            <a:ext cx="4295100" cy="670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500">
                <a:solidFill>
                  <a:schemeClr val="dk1"/>
                </a:solidFill>
                <a:latin typeface="Barlow"/>
                <a:ea typeface="Barlow"/>
                <a:cs typeface="Barlow"/>
                <a:sym typeface="Barlow"/>
              </a:rPr>
              <a:t>Use Cluster Center and RF Classifier to identify important feature</a:t>
            </a:r>
            <a:endParaRPr b="1" sz="1500">
              <a:solidFill>
                <a:schemeClr val="dk1"/>
              </a:solidFill>
              <a:latin typeface="Barlow"/>
              <a:ea typeface="Barlow"/>
              <a:cs typeface="Barlow"/>
              <a:sym typeface="Barlow"/>
            </a:endParaRPr>
          </a:p>
        </p:txBody>
      </p:sp>
      <p:pic>
        <p:nvPicPr>
          <p:cNvPr id="1157" name="Google Shape;1157;p60"/>
          <p:cNvPicPr preferRelativeResize="0"/>
          <p:nvPr/>
        </p:nvPicPr>
        <p:blipFill>
          <a:blip r:embed="rId3">
            <a:alphaModFix/>
          </a:blip>
          <a:stretch>
            <a:fillRect/>
          </a:stretch>
        </p:blipFill>
        <p:spPr>
          <a:xfrm>
            <a:off x="625163" y="1563450"/>
            <a:ext cx="3529925" cy="3154250"/>
          </a:xfrm>
          <a:prstGeom prst="rect">
            <a:avLst/>
          </a:prstGeom>
          <a:noFill/>
          <a:ln>
            <a:noFill/>
          </a:ln>
        </p:spPr>
      </p:pic>
      <p:sp>
        <p:nvSpPr>
          <p:cNvPr id="1158" name="Google Shape;1158;p60"/>
          <p:cNvSpPr txBox="1"/>
          <p:nvPr/>
        </p:nvSpPr>
        <p:spPr>
          <a:xfrm>
            <a:off x="4409750" y="876675"/>
            <a:ext cx="5124000" cy="18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chemeClr val="accent1"/>
                </a:solidFill>
              </a:rPr>
              <a:t>Predictor Feature</a:t>
            </a:r>
            <a:endParaRPr b="1" sz="1300">
              <a:solidFill>
                <a:schemeClr val="accent1"/>
              </a:solidFill>
            </a:endParaRPr>
          </a:p>
          <a:p>
            <a:pPr indent="0" lvl="0" marL="0" rtl="0" algn="l">
              <a:lnSpc>
                <a:spcPct val="115000"/>
              </a:lnSpc>
              <a:spcBef>
                <a:spcPts val="1200"/>
              </a:spcBef>
              <a:spcAft>
                <a:spcPts val="0"/>
              </a:spcAft>
              <a:buNone/>
            </a:pPr>
            <a:r>
              <a:rPr b="1" lang="en" sz="1100"/>
              <a:t>Demographic</a:t>
            </a:r>
            <a:r>
              <a:rPr lang="en" sz="1100"/>
              <a:t>: Age_subj, gender_subj, race_eth, household_size</a:t>
            </a:r>
            <a:endParaRPr sz="1100"/>
          </a:p>
          <a:p>
            <a:pPr indent="0" lvl="0" marL="0" rtl="0" algn="l">
              <a:lnSpc>
                <a:spcPct val="115000"/>
              </a:lnSpc>
              <a:spcBef>
                <a:spcPts val="1200"/>
              </a:spcBef>
              <a:spcAft>
                <a:spcPts val="0"/>
              </a:spcAft>
              <a:buNone/>
            </a:pPr>
            <a:r>
              <a:rPr b="1" lang="en" sz="1200">
                <a:latin typeface="Barlow"/>
                <a:ea typeface="Barlow"/>
                <a:cs typeface="Barlow"/>
                <a:sym typeface="Barlow"/>
              </a:rPr>
              <a:t>Education Level</a:t>
            </a:r>
            <a:r>
              <a:rPr lang="en" sz="1200">
                <a:latin typeface="Barlow"/>
                <a:ea typeface="Barlow"/>
                <a:cs typeface="Barlow"/>
                <a:sym typeface="Barlow"/>
              </a:rPr>
              <a:t>: educ_hhref, educ_subj</a:t>
            </a:r>
            <a:endParaRPr sz="1200">
              <a:latin typeface="Barlow"/>
              <a:ea typeface="Barlow"/>
              <a:cs typeface="Barlow"/>
              <a:sym typeface="Barlow"/>
            </a:endParaRPr>
          </a:p>
          <a:p>
            <a:pPr indent="0" lvl="0" marL="0" rtl="0" algn="l">
              <a:lnSpc>
                <a:spcPct val="115000"/>
              </a:lnSpc>
              <a:spcBef>
                <a:spcPts val="1200"/>
              </a:spcBef>
              <a:spcAft>
                <a:spcPts val="0"/>
              </a:spcAft>
              <a:buNone/>
            </a:pPr>
            <a:r>
              <a:rPr b="1" lang="en" sz="1200">
                <a:latin typeface="Barlow"/>
                <a:ea typeface="Barlow"/>
                <a:cs typeface="Barlow"/>
                <a:sym typeface="Barlow"/>
              </a:rPr>
              <a:t>Marital status</a:t>
            </a:r>
            <a:r>
              <a:rPr lang="en" sz="1200">
                <a:latin typeface="Barlow"/>
                <a:ea typeface="Barlow"/>
                <a:cs typeface="Barlow"/>
                <a:sym typeface="Barlow"/>
              </a:rPr>
              <a:t>: marital_hhref, marital_subj</a:t>
            </a:r>
            <a:endParaRPr sz="1200">
              <a:latin typeface="Barlow"/>
              <a:ea typeface="Barlow"/>
              <a:cs typeface="Barlow"/>
              <a:sym typeface="Barlow"/>
            </a:endParaRPr>
          </a:p>
          <a:p>
            <a:pPr indent="0" lvl="0" marL="0" rtl="0" algn="l">
              <a:lnSpc>
                <a:spcPct val="115000"/>
              </a:lnSpc>
              <a:spcBef>
                <a:spcPts val="1200"/>
              </a:spcBef>
              <a:spcAft>
                <a:spcPts val="0"/>
              </a:spcAft>
              <a:buNone/>
            </a:pPr>
            <a:r>
              <a:rPr b="1" lang="en" sz="1200">
                <a:latin typeface="Barlow"/>
                <a:ea typeface="Barlow"/>
                <a:cs typeface="Barlow"/>
                <a:sym typeface="Barlow"/>
              </a:rPr>
              <a:t>Work</a:t>
            </a:r>
            <a:r>
              <a:rPr lang="en" sz="1200">
                <a:latin typeface="Barlow"/>
                <a:ea typeface="Barlow"/>
                <a:cs typeface="Barlow"/>
                <a:sym typeface="Barlow"/>
              </a:rPr>
              <a:t>: worked_current_duration, worked_longest_type_duration, worked_totalhours</a:t>
            </a:r>
            <a:endParaRPr sz="1200">
              <a:latin typeface="Barlow"/>
              <a:ea typeface="Barlow"/>
              <a:cs typeface="Barlow"/>
              <a:sym typeface="Barlow"/>
            </a:endParaRPr>
          </a:p>
          <a:p>
            <a:pPr indent="0" lvl="0" marL="0" rtl="0" algn="l">
              <a:lnSpc>
                <a:spcPct val="115000"/>
              </a:lnSpc>
              <a:spcBef>
                <a:spcPts val="1200"/>
              </a:spcBef>
              <a:spcAft>
                <a:spcPts val="0"/>
              </a:spcAft>
              <a:buNone/>
            </a:pPr>
            <a:r>
              <a:rPr b="1" lang="en" sz="1200">
                <a:latin typeface="Barlow"/>
                <a:ea typeface="Barlow"/>
                <a:cs typeface="Barlow"/>
                <a:sym typeface="Barlow"/>
              </a:rPr>
              <a:t>Health/Medical</a:t>
            </a:r>
            <a:r>
              <a:rPr lang="en" sz="1200">
                <a:latin typeface="Barlow"/>
                <a:ea typeface="Barlow"/>
                <a:cs typeface="Barlow"/>
                <a:sym typeface="Barlow"/>
              </a:rPr>
              <a:t>: </a:t>
            </a:r>
            <a:r>
              <a:rPr lang="en" sz="1100"/>
              <a:t>Awareness_diabetes_diagnosed, prescription_num, knowledge_barrier</a:t>
            </a:r>
            <a:br>
              <a:rPr lang="en" sz="1100"/>
            </a:br>
            <a:r>
              <a:rPr lang="en" sz="1100"/>
              <a:t>	</a:t>
            </a:r>
            <a:r>
              <a:rPr b="1" lang="en" sz="1100"/>
              <a:t>Including Comorbidities</a:t>
            </a:r>
            <a:r>
              <a:rPr lang="en" sz="1100"/>
              <a:t>: </a:t>
            </a:r>
            <a:br>
              <a:rPr lang="en" sz="1100"/>
            </a:br>
            <a:r>
              <a:rPr lang="en" sz="1100"/>
              <a:t>	comorbid_arthritis, comorbid_cancer, Comorbid_cvd, </a:t>
            </a:r>
            <a:br>
              <a:rPr lang="en" sz="1100"/>
            </a:br>
            <a:r>
              <a:rPr lang="en" sz="1100"/>
              <a:t>	comorbid_liver, comorbid_lung, comorbid_mentalhealth, </a:t>
            </a:r>
            <a:br>
              <a:rPr lang="en" sz="1100"/>
            </a:br>
            <a:r>
              <a:rPr lang="en" sz="1100"/>
              <a:t>	comorbid_thyroid, comorbid_total</a:t>
            </a:r>
            <a:endParaRPr sz="1200">
              <a:latin typeface="Barlow"/>
              <a:ea typeface="Barlow"/>
              <a:cs typeface="Barlow"/>
              <a:sym typeface="Barlow"/>
            </a:endParaRPr>
          </a:p>
          <a:p>
            <a:pPr indent="0" lvl="0" marL="0" rtl="0" algn="l">
              <a:lnSpc>
                <a:spcPct val="115000"/>
              </a:lnSpc>
              <a:spcBef>
                <a:spcPts val="1200"/>
              </a:spcBef>
              <a:spcAft>
                <a:spcPts val="0"/>
              </a:spcAft>
              <a:buNone/>
            </a:pPr>
            <a:r>
              <a:rPr b="1" lang="en" sz="1200">
                <a:latin typeface="Barlow"/>
                <a:ea typeface="Barlow"/>
                <a:cs typeface="Barlow"/>
                <a:sym typeface="Barlow"/>
              </a:rPr>
              <a:t>Financial status</a:t>
            </a:r>
            <a:r>
              <a:rPr lang="en" sz="1200">
                <a:latin typeface="Barlow"/>
                <a:ea typeface="Barlow"/>
                <a:cs typeface="Barlow"/>
                <a:sym typeface="Barlow"/>
              </a:rPr>
              <a:t>: financial_famincome</a:t>
            </a:r>
            <a:endParaRPr sz="1200">
              <a:latin typeface="Barlow"/>
              <a:ea typeface="Barlow"/>
              <a:cs typeface="Barlow"/>
              <a:sym typeface="Barlow"/>
            </a:endParaRPr>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200">
              <a:solidFill>
                <a:schemeClr val="dk1"/>
              </a:solidFill>
              <a:latin typeface="Barlow"/>
              <a:ea typeface="Barlow"/>
              <a:cs typeface="Barlow"/>
              <a:sym typeface="Barlo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61"/>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Barlow Black"/>
                <a:ea typeface="Barlow Black"/>
                <a:cs typeface="Barlow Black"/>
                <a:sym typeface="Barlow Black"/>
              </a:rPr>
              <a:t>E</a:t>
            </a:r>
            <a:r>
              <a:rPr lang="en" sz="2600">
                <a:latin typeface="Barlow Black"/>
                <a:ea typeface="Barlow Black"/>
                <a:cs typeface="Barlow Black"/>
                <a:sym typeface="Barlow Black"/>
              </a:rPr>
              <a:t>xport </a:t>
            </a:r>
            <a:r>
              <a:rPr lang="en" sz="2600">
                <a:solidFill>
                  <a:schemeClr val="accent1"/>
                </a:solidFill>
                <a:latin typeface="Barlow Black"/>
                <a:ea typeface="Barlow Black"/>
                <a:cs typeface="Barlow Black"/>
                <a:sym typeface="Barlow Black"/>
              </a:rPr>
              <a:t>final_data.csv</a:t>
            </a:r>
            <a:endParaRPr sz="2600">
              <a:solidFill>
                <a:schemeClr val="accent1"/>
              </a:solidFill>
              <a:latin typeface="Barlow Black"/>
              <a:ea typeface="Barlow Black"/>
              <a:cs typeface="Barlow Black"/>
              <a:sym typeface="Barlow Black"/>
            </a:endParaRPr>
          </a:p>
        </p:txBody>
      </p:sp>
      <p:pic>
        <p:nvPicPr>
          <p:cNvPr id="1164" name="Google Shape;1164;p61"/>
          <p:cNvPicPr preferRelativeResize="0"/>
          <p:nvPr/>
        </p:nvPicPr>
        <p:blipFill>
          <a:blip r:embed="rId3">
            <a:alphaModFix/>
          </a:blip>
          <a:stretch>
            <a:fillRect/>
          </a:stretch>
        </p:blipFill>
        <p:spPr>
          <a:xfrm>
            <a:off x="963275" y="681377"/>
            <a:ext cx="7087775" cy="39245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Process</a:t>
            </a:r>
            <a:endParaRPr/>
          </a:p>
        </p:txBody>
      </p:sp>
      <p:sp>
        <p:nvSpPr>
          <p:cNvPr id="797" name="Google Shape;797;p35"/>
          <p:cNvSpPr txBox="1"/>
          <p:nvPr>
            <p:ph idx="4" type="subTitle"/>
          </p:nvPr>
        </p:nvSpPr>
        <p:spPr>
          <a:xfrm>
            <a:off x="1024750" y="179616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798" name="Google Shape;798;p35"/>
          <p:cNvSpPr txBox="1"/>
          <p:nvPr>
            <p:ph idx="5" type="subTitle"/>
          </p:nvPr>
        </p:nvSpPr>
        <p:spPr>
          <a:xfrm>
            <a:off x="3419221" y="179616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Selection</a:t>
            </a:r>
            <a:endParaRPr/>
          </a:p>
        </p:txBody>
      </p:sp>
      <p:sp>
        <p:nvSpPr>
          <p:cNvPr id="799" name="Google Shape;799;p35"/>
          <p:cNvSpPr txBox="1"/>
          <p:nvPr>
            <p:ph idx="1" type="subTitle"/>
          </p:nvPr>
        </p:nvSpPr>
        <p:spPr>
          <a:xfrm>
            <a:off x="803625" y="3241700"/>
            <a:ext cx="2796900" cy="62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sp>
        <p:nvSpPr>
          <p:cNvPr id="800" name="Google Shape;800;p35"/>
          <p:cNvSpPr txBox="1"/>
          <p:nvPr>
            <p:ph idx="2" type="subTitle"/>
          </p:nvPr>
        </p:nvSpPr>
        <p:spPr>
          <a:xfrm>
            <a:off x="3419224" y="3241688"/>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a:t>
            </a:r>
            <a:endParaRPr/>
          </a:p>
        </p:txBody>
      </p:sp>
      <p:sp>
        <p:nvSpPr>
          <p:cNvPr id="801" name="Google Shape;801;p35"/>
          <p:cNvSpPr txBox="1"/>
          <p:nvPr>
            <p:ph idx="3" type="subTitle"/>
          </p:nvPr>
        </p:nvSpPr>
        <p:spPr>
          <a:xfrm>
            <a:off x="5813699" y="3241688"/>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t>
            </a:r>
            <a:r>
              <a:rPr lang="en"/>
              <a:t>esult</a:t>
            </a:r>
            <a:endParaRPr/>
          </a:p>
        </p:txBody>
      </p:sp>
      <p:sp>
        <p:nvSpPr>
          <p:cNvPr id="802" name="Google Shape;802;p35"/>
          <p:cNvSpPr/>
          <p:nvPr/>
        </p:nvSpPr>
        <p:spPr>
          <a:xfrm>
            <a:off x="2321947" y="122913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35"/>
          <p:cNvGrpSpPr/>
          <p:nvPr/>
        </p:nvGrpSpPr>
        <p:grpSpPr>
          <a:xfrm>
            <a:off x="2435847" y="1343200"/>
            <a:ext cx="339200" cy="338875"/>
            <a:chOff x="2489475" y="2118450"/>
            <a:chExt cx="339200" cy="338875"/>
          </a:xfrm>
        </p:grpSpPr>
        <p:sp>
          <p:nvSpPr>
            <p:cNvPr id="804" name="Google Shape;804;p35"/>
            <p:cNvSpPr/>
            <p:nvPr/>
          </p:nvSpPr>
          <p:spPr>
            <a:xfrm>
              <a:off x="2489475" y="2118450"/>
              <a:ext cx="339200" cy="338875"/>
            </a:xfrm>
            <a:custGeom>
              <a:rect b="b" l="l" r="r" t="t"/>
              <a:pathLst>
                <a:path extrusionOk="0" h="13555" w="13568">
                  <a:moveTo>
                    <a:pt x="7151" y="525"/>
                  </a:moveTo>
                  <a:lnTo>
                    <a:pt x="7164" y="844"/>
                  </a:lnTo>
                  <a:cubicBezTo>
                    <a:pt x="7164" y="967"/>
                    <a:pt x="7247" y="1066"/>
                    <a:pt x="7357" y="1093"/>
                  </a:cubicBezTo>
                  <a:cubicBezTo>
                    <a:pt x="7536" y="1149"/>
                    <a:pt x="7719" y="1216"/>
                    <a:pt x="7885" y="1315"/>
                  </a:cubicBezTo>
                  <a:cubicBezTo>
                    <a:pt x="7930" y="1337"/>
                    <a:pt x="7977" y="1348"/>
                    <a:pt x="8023" y="1348"/>
                  </a:cubicBezTo>
                  <a:cubicBezTo>
                    <a:pt x="8089" y="1348"/>
                    <a:pt x="8151" y="1326"/>
                    <a:pt x="8200" y="1285"/>
                  </a:cubicBezTo>
                  <a:lnTo>
                    <a:pt x="8436" y="1066"/>
                  </a:lnTo>
                  <a:lnTo>
                    <a:pt x="8947" y="1577"/>
                  </a:lnTo>
                  <a:lnTo>
                    <a:pt x="8741" y="1813"/>
                  </a:lnTo>
                  <a:cubicBezTo>
                    <a:pt x="8658" y="1896"/>
                    <a:pt x="8645" y="2032"/>
                    <a:pt x="8698" y="2129"/>
                  </a:cubicBezTo>
                  <a:cubicBezTo>
                    <a:pt x="8798" y="2294"/>
                    <a:pt x="8864" y="2477"/>
                    <a:pt x="8920" y="2656"/>
                  </a:cubicBezTo>
                  <a:cubicBezTo>
                    <a:pt x="8947" y="2766"/>
                    <a:pt x="9047" y="2849"/>
                    <a:pt x="9169" y="2849"/>
                  </a:cubicBezTo>
                  <a:lnTo>
                    <a:pt x="9488" y="2862"/>
                  </a:lnTo>
                  <a:lnTo>
                    <a:pt x="9488" y="3596"/>
                  </a:lnTo>
                  <a:lnTo>
                    <a:pt x="9169" y="3609"/>
                  </a:lnTo>
                  <a:cubicBezTo>
                    <a:pt x="9047" y="3609"/>
                    <a:pt x="8947" y="3692"/>
                    <a:pt x="8920" y="3805"/>
                  </a:cubicBezTo>
                  <a:cubicBezTo>
                    <a:pt x="8864" y="3984"/>
                    <a:pt x="8798" y="4163"/>
                    <a:pt x="8698" y="4329"/>
                  </a:cubicBezTo>
                  <a:cubicBezTo>
                    <a:pt x="8645" y="4426"/>
                    <a:pt x="8658" y="4565"/>
                    <a:pt x="8741" y="4648"/>
                  </a:cubicBezTo>
                  <a:lnTo>
                    <a:pt x="8947" y="4884"/>
                  </a:lnTo>
                  <a:lnTo>
                    <a:pt x="8436" y="5395"/>
                  </a:lnTo>
                  <a:lnTo>
                    <a:pt x="8200" y="5173"/>
                  </a:lnTo>
                  <a:cubicBezTo>
                    <a:pt x="8152" y="5132"/>
                    <a:pt x="8091" y="5111"/>
                    <a:pt x="8026" y="5111"/>
                  </a:cubicBezTo>
                  <a:cubicBezTo>
                    <a:pt x="7980" y="5111"/>
                    <a:pt x="7931" y="5122"/>
                    <a:pt x="7885" y="5146"/>
                  </a:cubicBezTo>
                  <a:cubicBezTo>
                    <a:pt x="7719" y="5242"/>
                    <a:pt x="7536" y="5312"/>
                    <a:pt x="7357" y="5365"/>
                  </a:cubicBezTo>
                  <a:cubicBezTo>
                    <a:pt x="7247" y="5395"/>
                    <a:pt x="7164" y="5491"/>
                    <a:pt x="7164" y="5601"/>
                  </a:cubicBezTo>
                  <a:lnTo>
                    <a:pt x="7151" y="5933"/>
                  </a:lnTo>
                  <a:lnTo>
                    <a:pt x="6418" y="5933"/>
                  </a:lnTo>
                  <a:lnTo>
                    <a:pt x="6404" y="5601"/>
                  </a:lnTo>
                  <a:cubicBezTo>
                    <a:pt x="6404" y="5491"/>
                    <a:pt x="6321" y="5395"/>
                    <a:pt x="6208" y="5365"/>
                  </a:cubicBezTo>
                  <a:cubicBezTo>
                    <a:pt x="6029" y="5312"/>
                    <a:pt x="5850" y="5242"/>
                    <a:pt x="5684" y="5146"/>
                  </a:cubicBezTo>
                  <a:cubicBezTo>
                    <a:pt x="5643" y="5122"/>
                    <a:pt x="5597" y="5111"/>
                    <a:pt x="5552" y="5111"/>
                  </a:cubicBezTo>
                  <a:cubicBezTo>
                    <a:pt x="5489" y="5111"/>
                    <a:pt x="5426" y="5132"/>
                    <a:pt x="5378" y="5173"/>
                  </a:cubicBezTo>
                  <a:lnTo>
                    <a:pt x="5130" y="5395"/>
                  </a:lnTo>
                  <a:lnTo>
                    <a:pt x="4618" y="4884"/>
                  </a:lnTo>
                  <a:lnTo>
                    <a:pt x="4841" y="4635"/>
                  </a:lnTo>
                  <a:cubicBezTo>
                    <a:pt x="4924" y="4552"/>
                    <a:pt x="4937" y="4426"/>
                    <a:pt x="4867" y="4329"/>
                  </a:cubicBezTo>
                  <a:cubicBezTo>
                    <a:pt x="4771" y="4163"/>
                    <a:pt x="4701" y="3984"/>
                    <a:pt x="4661" y="3805"/>
                  </a:cubicBezTo>
                  <a:cubicBezTo>
                    <a:pt x="4618" y="3692"/>
                    <a:pt x="4522" y="3609"/>
                    <a:pt x="4412" y="3609"/>
                  </a:cubicBezTo>
                  <a:lnTo>
                    <a:pt x="4081" y="3596"/>
                  </a:lnTo>
                  <a:lnTo>
                    <a:pt x="4081" y="2862"/>
                  </a:lnTo>
                  <a:lnTo>
                    <a:pt x="4412" y="2849"/>
                  </a:lnTo>
                  <a:cubicBezTo>
                    <a:pt x="4522" y="2849"/>
                    <a:pt x="4618" y="2766"/>
                    <a:pt x="4661" y="2656"/>
                  </a:cubicBezTo>
                  <a:cubicBezTo>
                    <a:pt x="4701" y="2477"/>
                    <a:pt x="4771" y="2294"/>
                    <a:pt x="4867" y="2129"/>
                  </a:cubicBezTo>
                  <a:cubicBezTo>
                    <a:pt x="4937" y="2032"/>
                    <a:pt x="4924" y="1896"/>
                    <a:pt x="4841" y="1813"/>
                  </a:cubicBezTo>
                  <a:lnTo>
                    <a:pt x="4618" y="1577"/>
                  </a:lnTo>
                  <a:lnTo>
                    <a:pt x="5130" y="1066"/>
                  </a:lnTo>
                  <a:lnTo>
                    <a:pt x="5378" y="1285"/>
                  </a:lnTo>
                  <a:cubicBezTo>
                    <a:pt x="5427" y="1326"/>
                    <a:pt x="5491" y="1348"/>
                    <a:pt x="5555" y="1348"/>
                  </a:cubicBezTo>
                  <a:cubicBezTo>
                    <a:pt x="5599" y="1348"/>
                    <a:pt x="5644" y="1337"/>
                    <a:pt x="5684" y="1315"/>
                  </a:cubicBezTo>
                  <a:cubicBezTo>
                    <a:pt x="5850" y="1216"/>
                    <a:pt x="6029" y="1149"/>
                    <a:pt x="6208" y="1093"/>
                  </a:cubicBezTo>
                  <a:cubicBezTo>
                    <a:pt x="6321" y="1066"/>
                    <a:pt x="6404" y="967"/>
                    <a:pt x="6404" y="857"/>
                  </a:cubicBezTo>
                  <a:lnTo>
                    <a:pt x="6418" y="525"/>
                  </a:lnTo>
                  <a:close/>
                  <a:moveTo>
                    <a:pt x="11453" y="4024"/>
                  </a:moveTo>
                  <a:lnTo>
                    <a:pt x="11453" y="10650"/>
                  </a:lnTo>
                  <a:lnTo>
                    <a:pt x="2129" y="10650"/>
                  </a:lnTo>
                  <a:lnTo>
                    <a:pt x="2129" y="4024"/>
                  </a:lnTo>
                  <a:lnTo>
                    <a:pt x="3622" y="4024"/>
                  </a:lnTo>
                  <a:cubicBezTo>
                    <a:pt x="3666" y="4080"/>
                    <a:pt x="3735" y="4107"/>
                    <a:pt x="3802" y="4107"/>
                  </a:cubicBezTo>
                  <a:lnTo>
                    <a:pt x="4203" y="4120"/>
                  </a:lnTo>
                  <a:cubicBezTo>
                    <a:pt x="4233" y="4233"/>
                    <a:pt x="4273" y="4329"/>
                    <a:pt x="4329" y="4426"/>
                  </a:cubicBezTo>
                  <a:lnTo>
                    <a:pt x="4051" y="4718"/>
                  </a:lnTo>
                  <a:cubicBezTo>
                    <a:pt x="3954" y="4814"/>
                    <a:pt x="3968" y="4980"/>
                    <a:pt x="4067" y="5076"/>
                  </a:cubicBezTo>
                  <a:lnTo>
                    <a:pt x="4937" y="5946"/>
                  </a:lnTo>
                  <a:cubicBezTo>
                    <a:pt x="4987" y="6005"/>
                    <a:pt x="5056" y="6033"/>
                    <a:pt x="5126" y="6033"/>
                  </a:cubicBezTo>
                  <a:cubicBezTo>
                    <a:pt x="5191" y="6033"/>
                    <a:pt x="5258" y="6009"/>
                    <a:pt x="5312" y="5963"/>
                  </a:cubicBezTo>
                  <a:lnTo>
                    <a:pt x="5588" y="5697"/>
                  </a:lnTo>
                  <a:cubicBezTo>
                    <a:pt x="5684" y="5740"/>
                    <a:pt x="5780" y="5780"/>
                    <a:pt x="5893" y="5810"/>
                  </a:cubicBezTo>
                  <a:lnTo>
                    <a:pt x="5906" y="6212"/>
                  </a:lnTo>
                  <a:cubicBezTo>
                    <a:pt x="5906" y="6348"/>
                    <a:pt x="6029" y="6461"/>
                    <a:pt x="6169" y="6461"/>
                  </a:cubicBezTo>
                  <a:lnTo>
                    <a:pt x="7400" y="6461"/>
                  </a:lnTo>
                  <a:cubicBezTo>
                    <a:pt x="7553" y="6461"/>
                    <a:pt x="7662" y="6348"/>
                    <a:pt x="7676" y="6212"/>
                  </a:cubicBezTo>
                  <a:lnTo>
                    <a:pt x="7689" y="5810"/>
                  </a:lnTo>
                  <a:cubicBezTo>
                    <a:pt x="7785" y="5780"/>
                    <a:pt x="7885" y="5740"/>
                    <a:pt x="7981" y="5697"/>
                  </a:cubicBezTo>
                  <a:lnTo>
                    <a:pt x="8270" y="5963"/>
                  </a:lnTo>
                  <a:cubicBezTo>
                    <a:pt x="8316" y="6009"/>
                    <a:pt x="8378" y="6033"/>
                    <a:pt x="8442" y="6033"/>
                  </a:cubicBezTo>
                  <a:cubicBezTo>
                    <a:pt x="8510" y="6033"/>
                    <a:pt x="8580" y="6005"/>
                    <a:pt x="8632" y="5946"/>
                  </a:cubicBezTo>
                  <a:lnTo>
                    <a:pt x="9501" y="5076"/>
                  </a:lnTo>
                  <a:cubicBezTo>
                    <a:pt x="9611" y="4980"/>
                    <a:pt x="9611" y="4814"/>
                    <a:pt x="9515" y="4718"/>
                  </a:cubicBezTo>
                  <a:lnTo>
                    <a:pt x="9252" y="4426"/>
                  </a:lnTo>
                  <a:cubicBezTo>
                    <a:pt x="9296" y="4329"/>
                    <a:pt x="9335" y="4233"/>
                    <a:pt x="9379" y="4120"/>
                  </a:cubicBezTo>
                  <a:lnTo>
                    <a:pt x="9764" y="4107"/>
                  </a:lnTo>
                  <a:cubicBezTo>
                    <a:pt x="9833" y="4107"/>
                    <a:pt x="9903" y="4080"/>
                    <a:pt x="9943" y="4024"/>
                  </a:cubicBezTo>
                  <a:close/>
                  <a:moveTo>
                    <a:pt x="12240" y="2958"/>
                  </a:moveTo>
                  <a:cubicBezTo>
                    <a:pt x="12393" y="2958"/>
                    <a:pt x="12502" y="3085"/>
                    <a:pt x="12502" y="3224"/>
                  </a:cubicBezTo>
                  <a:lnTo>
                    <a:pt x="12502" y="11702"/>
                  </a:lnTo>
                  <a:lnTo>
                    <a:pt x="8383" y="11702"/>
                  </a:lnTo>
                  <a:cubicBezTo>
                    <a:pt x="8230" y="11702"/>
                    <a:pt x="8104" y="11825"/>
                    <a:pt x="8104" y="11964"/>
                  </a:cubicBezTo>
                  <a:lnTo>
                    <a:pt x="5461" y="11964"/>
                  </a:lnTo>
                  <a:cubicBezTo>
                    <a:pt x="5461" y="11825"/>
                    <a:pt x="5339" y="11702"/>
                    <a:pt x="5199" y="11702"/>
                  </a:cubicBezTo>
                  <a:lnTo>
                    <a:pt x="1063" y="11702"/>
                  </a:lnTo>
                  <a:lnTo>
                    <a:pt x="1063" y="3224"/>
                  </a:lnTo>
                  <a:cubicBezTo>
                    <a:pt x="1063" y="3085"/>
                    <a:pt x="1189" y="2958"/>
                    <a:pt x="1329" y="2958"/>
                  </a:cubicBezTo>
                  <a:lnTo>
                    <a:pt x="3553" y="2958"/>
                  </a:lnTo>
                  <a:lnTo>
                    <a:pt x="3553" y="3500"/>
                  </a:lnTo>
                  <a:lnTo>
                    <a:pt x="1866" y="3500"/>
                  </a:lnTo>
                  <a:cubicBezTo>
                    <a:pt x="1714" y="3500"/>
                    <a:pt x="1591" y="3609"/>
                    <a:pt x="1591" y="3762"/>
                  </a:cubicBezTo>
                  <a:lnTo>
                    <a:pt x="1591" y="10912"/>
                  </a:lnTo>
                  <a:cubicBezTo>
                    <a:pt x="1591" y="11052"/>
                    <a:pt x="1714" y="11174"/>
                    <a:pt x="1866" y="11174"/>
                  </a:cubicBezTo>
                  <a:lnTo>
                    <a:pt x="11716" y="11174"/>
                  </a:lnTo>
                  <a:cubicBezTo>
                    <a:pt x="11852" y="11174"/>
                    <a:pt x="11978" y="11052"/>
                    <a:pt x="11978" y="10912"/>
                  </a:cubicBezTo>
                  <a:lnTo>
                    <a:pt x="11978" y="3762"/>
                  </a:lnTo>
                  <a:cubicBezTo>
                    <a:pt x="11978" y="3609"/>
                    <a:pt x="11852" y="3500"/>
                    <a:pt x="11716" y="3500"/>
                  </a:cubicBezTo>
                  <a:lnTo>
                    <a:pt x="10013" y="3500"/>
                  </a:lnTo>
                  <a:lnTo>
                    <a:pt x="10013" y="2958"/>
                  </a:lnTo>
                  <a:close/>
                  <a:moveTo>
                    <a:pt x="13043" y="12240"/>
                  </a:moveTo>
                  <a:lnTo>
                    <a:pt x="13043" y="12768"/>
                  </a:lnTo>
                  <a:cubicBezTo>
                    <a:pt x="13043" y="12904"/>
                    <a:pt x="12917" y="13030"/>
                    <a:pt x="12765" y="13030"/>
                  </a:cubicBezTo>
                  <a:lnTo>
                    <a:pt x="801" y="13030"/>
                  </a:lnTo>
                  <a:cubicBezTo>
                    <a:pt x="648" y="13030"/>
                    <a:pt x="539" y="12904"/>
                    <a:pt x="539" y="12768"/>
                  </a:cubicBezTo>
                  <a:lnTo>
                    <a:pt x="539" y="12240"/>
                  </a:lnTo>
                  <a:lnTo>
                    <a:pt x="5007" y="12240"/>
                  </a:lnTo>
                  <a:cubicBezTo>
                    <a:pt x="5090" y="12393"/>
                    <a:pt x="5269" y="12502"/>
                    <a:pt x="5461" y="12502"/>
                  </a:cubicBezTo>
                  <a:lnTo>
                    <a:pt x="8104" y="12502"/>
                  </a:lnTo>
                  <a:cubicBezTo>
                    <a:pt x="8313" y="12502"/>
                    <a:pt x="8479" y="12393"/>
                    <a:pt x="8575" y="12240"/>
                  </a:cubicBezTo>
                  <a:close/>
                  <a:moveTo>
                    <a:pt x="6169" y="1"/>
                  </a:moveTo>
                  <a:cubicBezTo>
                    <a:pt x="6029" y="1"/>
                    <a:pt x="5906" y="110"/>
                    <a:pt x="5906" y="250"/>
                  </a:cubicBezTo>
                  <a:lnTo>
                    <a:pt x="5893" y="651"/>
                  </a:lnTo>
                  <a:cubicBezTo>
                    <a:pt x="5780" y="678"/>
                    <a:pt x="5684" y="718"/>
                    <a:pt x="5588" y="761"/>
                  </a:cubicBezTo>
                  <a:lnTo>
                    <a:pt x="5312" y="499"/>
                  </a:lnTo>
                  <a:cubicBezTo>
                    <a:pt x="5257" y="452"/>
                    <a:pt x="5190" y="428"/>
                    <a:pt x="5125" y="428"/>
                  </a:cubicBezTo>
                  <a:cubicBezTo>
                    <a:pt x="5055" y="428"/>
                    <a:pt x="4987" y="455"/>
                    <a:pt x="4937" y="512"/>
                  </a:cubicBezTo>
                  <a:lnTo>
                    <a:pt x="4067" y="1382"/>
                  </a:lnTo>
                  <a:cubicBezTo>
                    <a:pt x="3968" y="1481"/>
                    <a:pt x="3954" y="1647"/>
                    <a:pt x="4051" y="1743"/>
                  </a:cubicBezTo>
                  <a:lnTo>
                    <a:pt x="4329" y="2032"/>
                  </a:lnTo>
                  <a:cubicBezTo>
                    <a:pt x="4273" y="2129"/>
                    <a:pt x="4233" y="2228"/>
                    <a:pt x="4203" y="2324"/>
                  </a:cubicBezTo>
                  <a:lnTo>
                    <a:pt x="3802" y="2351"/>
                  </a:lnTo>
                  <a:cubicBezTo>
                    <a:pt x="3735" y="2351"/>
                    <a:pt x="3666" y="2377"/>
                    <a:pt x="3622" y="2434"/>
                  </a:cubicBezTo>
                  <a:lnTo>
                    <a:pt x="1329" y="2434"/>
                  </a:lnTo>
                  <a:cubicBezTo>
                    <a:pt x="884" y="2434"/>
                    <a:pt x="539" y="2792"/>
                    <a:pt x="539" y="3224"/>
                  </a:cubicBezTo>
                  <a:lnTo>
                    <a:pt x="539" y="11702"/>
                  </a:lnTo>
                  <a:lnTo>
                    <a:pt x="276" y="11702"/>
                  </a:lnTo>
                  <a:cubicBezTo>
                    <a:pt x="124" y="11702"/>
                    <a:pt x="1" y="11825"/>
                    <a:pt x="1" y="11964"/>
                  </a:cubicBezTo>
                  <a:lnTo>
                    <a:pt x="1" y="12768"/>
                  </a:lnTo>
                  <a:cubicBezTo>
                    <a:pt x="1" y="13209"/>
                    <a:pt x="359" y="13555"/>
                    <a:pt x="801" y="13555"/>
                  </a:cubicBezTo>
                  <a:lnTo>
                    <a:pt x="13306" y="13555"/>
                  </a:lnTo>
                  <a:cubicBezTo>
                    <a:pt x="13445" y="13555"/>
                    <a:pt x="13568" y="13445"/>
                    <a:pt x="13568" y="13292"/>
                  </a:cubicBezTo>
                  <a:lnTo>
                    <a:pt x="13568" y="11798"/>
                  </a:lnTo>
                  <a:cubicBezTo>
                    <a:pt x="13568" y="11742"/>
                    <a:pt x="13528" y="11702"/>
                    <a:pt x="13485" y="11702"/>
                  </a:cubicBezTo>
                  <a:lnTo>
                    <a:pt x="13043" y="11702"/>
                  </a:lnTo>
                  <a:lnTo>
                    <a:pt x="13043" y="3224"/>
                  </a:lnTo>
                  <a:cubicBezTo>
                    <a:pt x="13043" y="2792"/>
                    <a:pt x="12682" y="2434"/>
                    <a:pt x="12240" y="2434"/>
                  </a:cubicBezTo>
                  <a:lnTo>
                    <a:pt x="9943" y="2434"/>
                  </a:lnTo>
                  <a:cubicBezTo>
                    <a:pt x="9903" y="2377"/>
                    <a:pt x="9833" y="2351"/>
                    <a:pt x="9764" y="2351"/>
                  </a:cubicBezTo>
                  <a:lnTo>
                    <a:pt x="9379" y="2324"/>
                  </a:lnTo>
                  <a:cubicBezTo>
                    <a:pt x="9335" y="2228"/>
                    <a:pt x="9296" y="2129"/>
                    <a:pt x="9252" y="2032"/>
                  </a:cubicBezTo>
                  <a:lnTo>
                    <a:pt x="9515" y="1743"/>
                  </a:lnTo>
                  <a:cubicBezTo>
                    <a:pt x="9611" y="1647"/>
                    <a:pt x="9611" y="1481"/>
                    <a:pt x="9515" y="1382"/>
                  </a:cubicBezTo>
                  <a:lnTo>
                    <a:pt x="8632" y="512"/>
                  </a:lnTo>
                  <a:cubicBezTo>
                    <a:pt x="8580" y="455"/>
                    <a:pt x="8511" y="428"/>
                    <a:pt x="8443" y="428"/>
                  </a:cubicBezTo>
                  <a:cubicBezTo>
                    <a:pt x="8379" y="428"/>
                    <a:pt x="8316" y="452"/>
                    <a:pt x="8270" y="499"/>
                  </a:cubicBezTo>
                  <a:lnTo>
                    <a:pt x="7981" y="761"/>
                  </a:lnTo>
                  <a:cubicBezTo>
                    <a:pt x="7885" y="718"/>
                    <a:pt x="7785" y="678"/>
                    <a:pt x="7689" y="651"/>
                  </a:cubicBezTo>
                  <a:lnTo>
                    <a:pt x="7676" y="250"/>
                  </a:lnTo>
                  <a:cubicBezTo>
                    <a:pt x="7662" y="110"/>
                    <a:pt x="7553" y="1"/>
                    <a:pt x="7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2619450" y="2159900"/>
              <a:ext cx="79600" cy="79250"/>
            </a:xfrm>
            <a:custGeom>
              <a:rect b="b" l="l" r="r" t="t"/>
              <a:pathLst>
                <a:path extrusionOk="0" h="3170" w="3184">
                  <a:moveTo>
                    <a:pt x="1590" y="527"/>
                  </a:moveTo>
                  <a:cubicBezTo>
                    <a:pt x="2171" y="527"/>
                    <a:pt x="2643" y="998"/>
                    <a:pt x="2643" y="1579"/>
                  </a:cubicBezTo>
                  <a:cubicBezTo>
                    <a:pt x="2614" y="2285"/>
                    <a:pt x="2099" y="2637"/>
                    <a:pt x="1584" y="2637"/>
                  </a:cubicBezTo>
                  <a:cubicBezTo>
                    <a:pt x="1069" y="2637"/>
                    <a:pt x="555" y="2285"/>
                    <a:pt x="528" y="1579"/>
                  </a:cubicBezTo>
                  <a:cubicBezTo>
                    <a:pt x="528" y="998"/>
                    <a:pt x="996" y="527"/>
                    <a:pt x="1590" y="527"/>
                  </a:cubicBezTo>
                  <a:close/>
                  <a:moveTo>
                    <a:pt x="1592" y="1"/>
                  </a:moveTo>
                  <a:cubicBezTo>
                    <a:pt x="817" y="1"/>
                    <a:pt x="42" y="527"/>
                    <a:pt x="0" y="1579"/>
                  </a:cubicBezTo>
                  <a:cubicBezTo>
                    <a:pt x="0" y="2462"/>
                    <a:pt x="707" y="3169"/>
                    <a:pt x="1590" y="3169"/>
                  </a:cubicBezTo>
                  <a:cubicBezTo>
                    <a:pt x="2463" y="3169"/>
                    <a:pt x="3184" y="2462"/>
                    <a:pt x="3184" y="1579"/>
                  </a:cubicBezTo>
                  <a:cubicBezTo>
                    <a:pt x="3142" y="527"/>
                    <a:pt x="2367" y="1"/>
                    <a:pt x="1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2560025" y="2282350"/>
              <a:ext cx="198375" cy="92325"/>
            </a:xfrm>
            <a:custGeom>
              <a:rect b="b" l="l" r="r" t="t"/>
              <a:pathLst>
                <a:path extrusionOk="0" h="3693" w="7935">
                  <a:moveTo>
                    <a:pt x="7138" y="525"/>
                  </a:moveTo>
                  <a:cubicBezTo>
                    <a:pt x="7274" y="525"/>
                    <a:pt x="7400" y="651"/>
                    <a:pt x="7400" y="788"/>
                  </a:cubicBezTo>
                  <a:cubicBezTo>
                    <a:pt x="7393" y="966"/>
                    <a:pt x="7268" y="1053"/>
                    <a:pt x="7142" y="1053"/>
                  </a:cubicBezTo>
                  <a:cubicBezTo>
                    <a:pt x="7012" y="1053"/>
                    <a:pt x="6880" y="962"/>
                    <a:pt x="6872" y="788"/>
                  </a:cubicBezTo>
                  <a:cubicBezTo>
                    <a:pt x="6872" y="651"/>
                    <a:pt x="6985" y="525"/>
                    <a:pt x="7138" y="525"/>
                  </a:cubicBezTo>
                  <a:close/>
                  <a:moveTo>
                    <a:pt x="3041" y="788"/>
                  </a:moveTo>
                  <a:cubicBezTo>
                    <a:pt x="3181" y="788"/>
                    <a:pt x="3303" y="914"/>
                    <a:pt x="3303" y="1050"/>
                  </a:cubicBezTo>
                  <a:cubicBezTo>
                    <a:pt x="3297" y="1231"/>
                    <a:pt x="3169" y="1321"/>
                    <a:pt x="3041" y="1321"/>
                  </a:cubicBezTo>
                  <a:cubicBezTo>
                    <a:pt x="2913" y="1321"/>
                    <a:pt x="2786" y="1231"/>
                    <a:pt x="2779" y="1050"/>
                  </a:cubicBezTo>
                  <a:cubicBezTo>
                    <a:pt x="2779" y="914"/>
                    <a:pt x="2888" y="788"/>
                    <a:pt x="3041" y="788"/>
                  </a:cubicBezTo>
                  <a:close/>
                  <a:moveTo>
                    <a:pt x="800" y="1797"/>
                  </a:moveTo>
                  <a:cubicBezTo>
                    <a:pt x="940" y="1797"/>
                    <a:pt x="1063" y="1910"/>
                    <a:pt x="1063" y="2062"/>
                  </a:cubicBezTo>
                  <a:cubicBezTo>
                    <a:pt x="1056" y="2235"/>
                    <a:pt x="928" y="2321"/>
                    <a:pt x="800" y="2321"/>
                  </a:cubicBezTo>
                  <a:cubicBezTo>
                    <a:pt x="673" y="2321"/>
                    <a:pt x="545" y="2235"/>
                    <a:pt x="538" y="2062"/>
                  </a:cubicBezTo>
                  <a:cubicBezTo>
                    <a:pt x="538" y="1910"/>
                    <a:pt x="648" y="1797"/>
                    <a:pt x="800" y="1797"/>
                  </a:cubicBezTo>
                  <a:close/>
                  <a:moveTo>
                    <a:pt x="5020" y="2643"/>
                  </a:moveTo>
                  <a:cubicBezTo>
                    <a:pt x="5159" y="2643"/>
                    <a:pt x="5282" y="2753"/>
                    <a:pt x="5282" y="2905"/>
                  </a:cubicBezTo>
                  <a:cubicBezTo>
                    <a:pt x="5282" y="3042"/>
                    <a:pt x="5159" y="3168"/>
                    <a:pt x="5020" y="3168"/>
                  </a:cubicBezTo>
                  <a:cubicBezTo>
                    <a:pt x="4674" y="3154"/>
                    <a:pt x="4674" y="2656"/>
                    <a:pt x="5020" y="2643"/>
                  </a:cubicBezTo>
                  <a:close/>
                  <a:moveTo>
                    <a:pt x="7120" y="1"/>
                  </a:moveTo>
                  <a:cubicBezTo>
                    <a:pt x="6548" y="1"/>
                    <a:pt x="6158" y="627"/>
                    <a:pt x="6417" y="1133"/>
                  </a:cubicBezTo>
                  <a:lnTo>
                    <a:pt x="5365" y="2185"/>
                  </a:lnTo>
                  <a:cubicBezTo>
                    <a:pt x="5262" y="2137"/>
                    <a:pt x="5141" y="2113"/>
                    <a:pt x="5020" y="2113"/>
                  </a:cubicBezTo>
                  <a:cubicBezTo>
                    <a:pt x="4898" y="2113"/>
                    <a:pt x="4777" y="2137"/>
                    <a:pt x="4674" y="2185"/>
                  </a:cubicBezTo>
                  <a:lnTo>
                    <a:pt x="3775" y="1368"/>
                  </a:lnTo>
                  <a:cubicBezTo>
                    <a:pt x="3995" y="863"/>
                    <a:pt x="3604" y="263"/>
                    <a:pt x="3059" y="263"/>
                  </a:cubicBezTo>
                  <a:cubicBezTo>
                    <a:pt x="3053" y="263"/>
                    <a:pt x="3047" y="263"/>
                    <a:pt x="3041" y="263"/>
                  </a:cubicBezTo>
                  <a:cubicBezTo>
                    <a:pt x="2600" y="263"/>
                    <a:pt x="2225" y="635"/>
                    <a:pt x="2254" y="1093"/>
                  </a:cubicBezTo>
                  <a:lnTo>
                    <a:pt x="1312" y="1465"/>
                  </a:lnTo>
                  <a:cubicBezTo>
                    <a:pt x="1161" y="1331"/>
                    <a:pt x="980" y="1270"/>
                    <a:pt x="803" y="1270"/>
                  </a:cubicBezTo>
                  <a:cubicBezTo>
                    <a:pt x="395" y="1270"/>
                    <a:pt x="0" y="1588"/>
                    <a:pt x="0" y="2062"/>
                  </a:cubicBezTo>
                  <a:cubicBezTo>
                    <a:pt x="0" y="2504"/>
                    <a:pt x="359" y="2849"/>
                    <a:pt x="800" y="2849"/>
                  </a:cubicBezTo>
                  <a:cubicBezTo>
                    <a:pt x="807" y="2849"/>
                    <a:pt x="814" y="2849"/>
                    <a:pt x="821" y="2849"/>
                  </a:cubicBezTo>
                  <a:cubicBezTo>
                    <a:pt x="1296" y="2849"/>
                    <a:pt x="1659" y="2401"/>
                    <a:pt x="1577" y="1923"/>
                  </a:cubicBezTo>
                  <a:lnTo>
                    <a:pt x="2447" y="1578"/>
                  </a:lnTo>
                  <a:cubicBezTo>
                    <a:pt x="2590" y="1754"/>
                    <a:pt x="2822" y="1852"/>
                    <a:pt x="3051" y="1852"/>
                  </a:cubicBezTo>
                  <a:cubicBezTo>
                    <a:pt x="3180" y="1852"/>
                    <a:pt x="3307" y="1821"/>
                    <a:pt x="3416" y="1757"/>
                  </a:cubicBezTo>
                  <a:lnTo>
                    <a:pt x="4299" y="2574"/>
                  </a:lnTo>
                  <a:cubicBezTo>
                    <a:pt x="4053" y="3079"/>
                    <a:pt x="4444" y="3692"/>
                    <a:pt x="5002" y="3692"/>
                  </a:cubicBezTo>
                  <a:cubicBezTo>
                    <a:pt x="5008" y="3692"/>
                    <a:pt x="5014" y="3692"/>
                    <a:pt x="5020" y="3692"/>
                  </a:cubicBezTo>
                  <a:cubicBezTo>
                    <a:pt x="5025" y="3692"/>
                    <a:pt x="5031" y="3692"/>
                    <a:pt x="5037" y="3692"/>
                  </a:cubicBezTo>
                  <a:cubicBezTo>
                    <a:pt x="5595" y="3692"/>
                    <a:pt x="5986" y="3066"/>
                    <a:pt x="5740" y="2560"/>
                  </a:cubicBezTo>
                  <a:lnTo>
                    <a:pt x="6789" y="1508"/>
                  </a:lnTo>
                  <a:cubicBezTo>
                    <a:pt x="6897" y="1560"/>
                    <a:pt x="7011" y="1585"/>
                    <a:pt x="7123" y="1585"/>
                  </a:cubicBezTo>
                  <a:cubicBezTo>
                    <a:pt x="7542" y="1585"/>
                    <a:pt x="7935" y="1246"/>
                    <a:pt x="7924" y="788"/>
                  </a:cubicBezTo>
                  <a:cubicBezTo>
                    <a:pt x="7924" y="359"/>
                    <a:pt x="7566" y="1"/>
                    <a:pt x="7138" y="1"/>
                  </a:cubicBezTo>
                  <a:cubicBezTo>
                    <a:pt x="7132" y="1"/>
                    <a:pt x="7126" y="1"/>
                    <a:pt x="7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7" name="Google Shape;807;p35"/>
          <p:cNvCxnSpPr>
            <a:stCxn id="808" idx="3"/>
            <a:endCxn id="802" idx="1"/>
          </p:cNvCxnSpPr>
          <p:nvPr/>
        </p:nvCxnSpPr>
        <p:spPr>
          <a:xfrm>
            <a:off x="2017150" y="1512650"/>
            <a:ext cx="304800" cy="0"/>
          </a:xfrm>
          <a:prstGeom prst="straightConnector1">
            <a:avLst/>
          </a:prstGeom>
          <a:noFill/>
          <a:ln cap="flat" cmpd="sng" w="9525">
            <a:solidFill>
              <a:schemeClr val="dk1"/>
            </a:solidFill>
            <a:prstDash val="solid"/>
            <a:round/>
            <a:headEnd len="med" w="med" type="none"/>
            <a:tailEnd len="med" w="med" type="diamond"/>
          </a:ln>
        </p:spPr>
      </p:cxnSp>
      <p:sp>
        <p:nvSpPr>
          <p:cNvPr id="809" name="Google Shape;809;p35"/>
          <p:cNvSpPr/>
          <p:nvPr/>
        </p:nvSpPr>
        <p:spPr>
          <a:xfrm>
            <a:off x="4716422" y="122913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0" name="Google Shape;810;p35"/>
          <p:cNvCxnSpPr>
            <a:stCxn id="811" idx="3"/>
            <a:endCxn id="809" idx="1"/>
          </p:cNvCxnSpPr>
          <p:nvPr/>
        </p:nvCxnSpPr>
        <p:spPr>
          <a:xfrm>
            <a:off x="4411625" y="1512651"/>
            <a:ext cx="304800" cy="0"/>
          </a:xfrm>
          <a:prstGeom prst="straightConnector1">
            <a:avLst/>
          </a:prstGeom>
          <a:noFill/>
          <a:ln cap="flat" cmpd="sng" w="9525">
            <a:solidFill>
              <a:schemeClr val="dk1"/>
            </a:solidFill>
            <a:prstDash val="solid"/>
            <a:round/>
            <a:headEnd len="med" w="med" type="none"/>
            <a:tailEnd len="med" w="med" type="diamond"/>
          </a:ln>
        </p:spPr>
      </p:cxnSp>
      <p:sp>
        <p:nvSpPr>
          <p:cNvPr id="812" name="Google Shape;812;p35"/>
          <p:cNvSpPr/>
          <p:nvPr/>
        </p:nvSpPr>
        <p:spPr>
          <a:xfrm>
            <a:off x="7110897" y="122913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2321947" y="267468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4" name="Google Shape;814;p35"/>
          <p:cNvCxnSpPr>
            <a:stCxn id="815" idx="3"/>
            <a:endCxn id="813" idx="1"/>
          </p:cNvCxnSpPr>
          <p:nvPr/>
        </p:nvCxnSpPr>
        <p:spPr>
          <a:xfrm>
            <a:off x="2017200" y="2958200"/>
            <a:ext cx="304800" cy="0"/>
          </a:xfrm>
          <a:prstGeom prst="straightConnector1">
            <a:avLst/>
          </a:prstGeom>
          <a:noFill/>
          <a:ln cap="flat" cmpd="sng" w="9525">
            <a:solidFill>
              <a:schemeClr val="dk1"/>
            </a:solidFill>
            <a:prstDash val="solid"/>
            <a:round/>
            <a:headEnd len="med" w="med" type="none"/>
            <a:tailEnd len="med" w="med" type="diamond"/>
          </a:ln>
        </p:spPr>
      </p:cxnSp>
      <p:sp>
        <p:nvSpPr>
          <p:cNvPr id="816" name="Google Shape;816;p35"/>
          <p:cNvSpPr/>
          <p:nvPr/>
        </p:nvSpPr>
        <p:spPr>
          <a:xfrm>
            <a:off x="4716422" y="267468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7" name="Google Shape;817;p35"/>
          <p:cNvCxnSpPr>
            <a:stCxn id="818" idx="3"/>
            <a:endCxn id="816" idx="1"/>
          </p:cNvCxnSpPr>
          <p:nvPr/>
        </p:nvCxnSpPr>
        <p:spPr>
          <a:xfrm>
            <a:off x="4411625" y="2958199"/>
            <a:ext cx="304800" cy="0"/>
          </a:xfrm>
          <a:prstGeom prst="straightConnector1">
            <a:avLst/>
          </a:prstGeom>
          <a:noFill/>
          <a:ln cap="flat" cmpd="sng" w="9525">
            <a:solidFill>
              <a:schemeClr val="dk1"/>
            </a:solidFill>
            <a:prstDash val="solid"/>
            <a:round/>
            <a:headEnd len="med" w="med" type="none"/>
            <a:tailEnd len="med" w="med" type="diamond"/>
          </a:ln>
        </p:spPr>
      </p:cxnSp>
      <p:sp>
        <p:nvSpPr>
          <p:cNvPr id="819" name="Google Shape;819;p35"/>
          <p:cNvSpPr/>
          <p:nvPr/>
        </p:nvSpPr>
        <p:spPr>
          <a:xfrm>
            <a:off x="7110897" y="267468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txBox="1"/>
          <p:nvPr>
            <p:ph idx="6" type="subTitle"/>
          </p:nvPr>
        </p:nvSpPr>
        <p:spPr>
          <a:xfrm>
            <a:off x="5813700" y="1796150"/>
            <a:ext cx="28491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Preprocessing</a:t>
            </a:r>
            <a:endParaRPr/>
          </a:p>
        </p:txBody>
      </p:sp>
      <p:grpSp>
        <p:nvGrpSpPr>
          <p:cNvPr id="821" name="Google Shape;821;p35"/>
          <p:cNvGrpSpPr/>
          <p:nvPr/>
        </p:nvGrpSpPr>
        <p:grpSpPr>
          <a:xfrm>
            <a:off x="7224810" y="2788763"/>
            <a:ext cx="339200" cy="338875"/>
            <a:chOff x="4016825" y="3801400"/>
            <a:chExt cx="339200" cy="338875"/>
          </a:xfrm>
        </p:grpSpPr>
        <p:sp>
          <p:nvSpPr>
            <p:cNvPr id="822" name="Google Shape;822;p35"/>
            <p:cNvSpPr/>
            <p:nvPr/>
          </p:nvSpPr>
          <p:spPr>
            <a:xfrm>
              <a:off x="4016825" y="3801400"/>
              <a:ext cx="339200" cy="338875"/>
            </a:xfrm>
            <a:custGeom>
              <a:rect b="b" l="l" r="r" t="t"/>
              <a:pathLst>
                <a:path extrusionOk="0" h="13555" w="13568">
                  <a:moveTo>
                    <a:pt x="10125" y="525"/>
                  </a:moveTo>
                  <a:lnTo>
                    <a:pt x="10125" y="4233"/>
                  </a:lnTo>
                  <a:lnTo>
                    <a:pt x="8767" y="4233"/>
                  </a:lnTo>
                  <a:cubicBezTo>
                    <a:pt x="8701" y="4233"/>
                    <a:pt x="8645" y="4259"/>
                    <a:pt x="8588" y="4316"/>
                  </a:cubicBezTo>
                  <a:lnTo>
                    <a:pt x="8133" y="4771"/>
                  </a:lnTo>
                  <a:lnTo>
                    <a:pt x="7675" y="4316"/>
                  </a:lnTo>
                  <a:cubicBezTo>
                    <a:pt x="7635" y="4259"/>
                    <a:pt x="7566" y="4233"/>
                    <a:pt x="7496" y="4233"/>
                  </a:cubicBezTo>
                  <a:lnTo>
                    <a:pt x="6155" y="4233"/>
                  </a:lnTo>
                  <a:lnTo>
                    <a:pt x="6155" y="525"/>
                  </a:lnTo>
                  <a:close/>
                  <a:moveTo>
                    <a:pt x="11453" y="4024"/>
                  </a:moveTo>
                  <a:lnTo>
                    <a:pt x="11453" y="10650"/>
                  </a:lnTo>
                  <a:lnTo>
                    <a:pt x="2128" y="10650"/>
                  </a:lnTo>
                  <a:lnTo>
                    <a:pt x="2128" y="4024"/>
                  </a:lnTo>
                  <a:lnTo>
                    <a:pt x="5614" y="4024"/>
                  </a:lnTo>
                  <a:lnTo>
                    <a:pt x="5614" y="4233"/>
                  </a:lnTo>
                  <a:cubicBezTo>
                    <a:pt x="5614" y="4522"/>
                    <a:pt x="5850" y="4771"/>
                    <a:pt x="6155" y="4771"/>
                  </a:cubicBezTo>
                  <a:lnTo>
                    <a:pt x="7386" y="4771"/>
                  </a:lnTo>
                  <a:lnTo>
                    <a:pt x="7758" y="5146"/>
                  </a:lnTo>
                  <a:cubicBezTo>
                    <a:pt x="7855" y="5242"/>
                    <a:pt x="7994" y="5298"/>
                    <a:pt x="8133" y="5298"/>
                  </a:cubicBezTo>
                  <a:cubicBezTo>
                    <a:pt x="8270" y="5298"/>
                    <a:pt x="8409" y="5242"/>
                    <a:pt x="8505" y="5146"/>
                  </a:cubicBezTo>
                  <a:lnTo>
                    <a:pt x="8880" y="4771"/>
                  </a:lnTo>
                  <a:lnTo>
                    <a:pt x="10125" y="4771"/>
                  </a:lnTo>
                  <a:cubicBezTo>
                    <a:pt x="10414" y="4771"/>
                    <a:pt x="10650" y="4522"/>
                    <a:pt x="10650" y="4233"/>
                  </a:cubicBezTo>
                  <a:lnTo>
                    <a:pt x="10650" y="4024"/>
                  </a:lnTo>
                  <a:close/>
                  <a:moveTo>
                    <a:pt x="12240" y="2961"/>
                  </a:moveTo>
                  <a:cubicBezTo>
                    <a:pt x="12392" y="2961"/>
                    <a:pt x="12502" y="3084"/>
                    <a:pt x="12502" y="3224"/>
                  </a:cubicBezTo>
                  <a:lnTo>
                    <a:pt x="12502" y="11702"/>
                  </a:lnTo>
                  <a:lnTo>
                    <a:pt x="8369" y="11702"/>
                  </a:lnTo>
                  <a:cubicBezTo>
                    <a:pt x="8230" y="11702"/>
                    <a:pt x="8104" y="11825"/>
                    <a:pt x="8104" y="11964"/>
                  </a:cubicBezTo>
                  <a:lnTo>
                    <a:pt x="5464" y="11964"/>
                  </a:lnTo>
                  <a:cubicBezTo>
                    <a:pt x="5464" y="11825"/>
                    <a:pt x="5338" y="11702"/>
                    <a:pt x="5199" y="11702"/>
                  </a:cubicBezTo>
                  <a:lnTo>
                    <a:pt x="1066" y="11702"/>
                  </a:lnTo>
                  <a:lnTo>
                    <a:pt x="1066" y="3224"/>
                  </a:lnTo>
                  <a:cubicBezTo>
                    <a:pt x="1066" y="3084"/>
                    <a:pt x="1176" y="2961"/>
                    <a:pt x="1328" y="2961"/>
                  </a:cubicBezTo>
                  <a:lnTo>
                    <a:pt x="5614" y="2961"/>
                  </a:lnTo>
                  <a:lnTo>
                    <a:pt x="5614" y="3499"/>
                  </a:lnTo>
                  <a:lnTo>
                    <a:pt x="1853" y="3499"/>
                  </a:lnTo>
                  <a:cubicBezTo>
                    <a:pt x="1713" y="3499"/>
                    <a:pt x="1590" y="3609"/>
                    <a:pt x="1590" y="3761"/>
                  </a:cubicBezTo>
                  <a:lnTo>
                    <a:pt x="1590" y="10912"/>
                  </a:lnTo>
                  <a:cubicBezTo>
                    <a:pt x="1590" y="11051"/>
                    <a:pt x="1713" y="11177"/>
                    <a:pt x="1853" y="11177"/>
                  </a:cubicBezTo>
                  <a:lnTo>
                    <a:pt x="11715" y="11177"/>
                  </a:lnTo>
                  <a:cubicBezTo>
                    <a:pt x="11855" y="11177"/>
                    <a:pt x="11977" y="11051"/>
                    <a:pt x="11977" y="10912"/>
                  </a:cubicBezTo>
                  <a:lnTo>
                    <a:pt x="11977" y="3761"/>
                  </a:lnTo>
                  <a:cubicBezTo>
                    <a:pt x="11977" y="3609"/>
                    <a:pt x="11855" y="3499"/>
                    <a:pt x="11715" y="3499"/>
                  </a:cubicBezTo>
                  <a:lnTo>
                    <a:pt x="10650" y="3499"/>
                  </a:lnTo>
                  <a:lnTo>
                    <a:pt x="10650" y="2961"/>
                  </a:lnTo>
                  <a:close/>
                  <a:moveTo>
                    <a:pt x="13030" y="12240"/>
                  </a:moveTo>
                  <a:lnTo>
                    <a:pt x="13030" y="12767"/>
                  </a:lnTo>
                  <a:cubicBezTo>
                    <a:pt x="13030" y="12904"/>
                    <a:pt x="12917" y="13030"/>
                    <a:pt x="12768" y="13030"/>
                  </a:cubicBezTo>
                  <a:lnTo>
                    <a:pt x="800" y="13030"/>
                  </a:lnTo>
                  <a:cubicBezTo>
                    <a:pt x="651" y="13030"/>
                    <a:pt x="538" y="12904"/>
                    <a:pt x="538" y="12767"/>
                  </a:cubicBezTo>
                  <a:lnTo>
                    <a:pt x="538" y="12240"/>
                  </a:lnTo>
                  <a:lnTo>
                    <a:pt x="5006" y="12240"/>
                  </a:lnTo>
                  <a:cubicBezTo>
                    <a:pt x="5089" y="12392"/>
                    <a:pt x="5269" y="12505"/>
                    <a:pt x="5464" y="12505"/>
                  </a:cubicBezTo>
                  <a:lnTo>
                    <a:pt x="8104" y="12505"/>
                  </a:lnTo>
                  <a:cubicBezTo>
                    <a:pt x="8299" y="12505"/>
                    <a:pt x="8479" y="12392"/>
                    <a:pt x="8562" y="12240"/>
                  </a:cubicBezTo>
                  <a:close/>
                  <a:moveTo>
                    <a:pt x="6155" y="0"/>
                  </a:moveTo>
                  <a:cubicBezTo>
                    <a:pt x="5850" y="0"/>
                    <a:pt x="5614" y="236"/>
                    <a:pt x="5614" y="525"/>
                  </a:cubicBezTo>
                  <a:lnTo>
                    <a:pt x="5614" y="2434"/>
                  </a:lnTo>
                  <a:lnTo>
                    <a:pt x="1328" y="2434"/>
                  </a:lnTo>
                  <a:cubicBezTo>
                    <a:pt x="883" y="2434"/>
                    <a:pt x="538" y="2795"/>
                    <a:pt x="538" y="3224"/>
                  </a:cubicBezTo>
                  <a:lnTo>
                    <a:pt x="538" y="11702"/>
                  </a:lnTo>
                  <a:lnTo>
                    <a:pt x="263" y="11702"/>
                  </a:lnTo>
                  <a:cubicBezTo>
                    <a:pt x="123" y="11702"/>
                    <a:pt x="0" y="11825"/>
                    <a:pt x="0" y="11964"/>
                  </a:cubicBezTo>
                  <a:lnTo>
                    <a:pt x="0" y="12767"/>
                  </a:lnTo>
                  <a:cubicBezTo>
                    <a:pt x="0" y="13209"/>
                    <a:pt x="359" y="13554"/>
                    <a:pt x="800" y="13554"/>
                  </a:cubicBezTo>
                  <a:lnTo>
                    <a:pt x="12768" y="13554"/>
                  </a:lnTo>
                  <a:cubicBezTo>
                    <a:pt x="13209" y="13554"/>
                    <a:pt x="13568" y="13209"/>
                    <a:pt x="13568" y="12767"/>
                  </a:cubicBezTo>
                  <a:lnTo>
                    <a:pt x="13568" y="11964"/>
                  </a:lnTo>
                  <a:cubicBezTo>
                    <a:pt x="13568" y="11825"/>
                    <a:pt x="13445" y="11702"/>
                    <a:pt x="13305" y="11702"/>
                  </a:cubicBezTo>
                  <a:lnTo>
                    <a:pt x="13030" y="11702"/>
                  </a:lnTo>
                  <a:lnTo>
                    <a:pt x="13030" y="3224"/>
                  </a:lnTo>
                  <a:cubicBezTo>
                    <a:pt x="13030" y="2795"/>
                    <a:pt x="12685" y="2434"/>
                    <a:pt x="12240" y="2434"/>
                  </a:cubicBezTo>
                  <a:lnTo>
                    <a:pt x="10650" y="2434"/>
                  </a:lnTo>
                  <a:lnTo>
                    <a:pt x="10650" y="525"/>
                  </a:lnTo>
                  <a:cubicBezTo>
                    <a:pt x="10650" y="236"/>
                    <a:pt x="10414" y="0"/>
                    <a:pt x="10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4186625" y="3828025"/>
              <a:ext cx="67000" cy="66150"/>
            </a:xfrm>
            <a:custGeom>
              <a:rect b="b" l="l" r="r" t="t"/>
              <a:pathLst>
                <a:path extrusionOk="0" h="2646" w="2680">
                  <a:moveTo>
                    <a:pt x="1617" y="525"/>
                  </a:moveTo>
                  <a:cubicBezTo>
                    <a:pt x="1909" y="525"/>
                    <a:pt x="2141" y="761"/>
                    <a:pt x="2141" y="1067"/>
                  </a:cubicBezTo>
                  <a:cubicBezTo>
                    <a:pt x="2128" y="1412"/>
                    <a:pt x="1869" y="1584"/>
                    <a:pt x="1610" y="1584"/>
                  </a:cubicBezTo>
                  <a:cubicBezTo>
                    <a:pt x="1351" y="1584"/>
                    <a:pt x="1092" y="1412"/>
                    <a:pt x="1079" y="1067"/>
                  </a:cubicBezTo>
                  <a:cubicBezTo>
                    <a:pt x="1079" y="761"/>
                    <a:pt x="1312" y="525"/>
                    <a:pt x="1617" y="525"/>
                  </a:cubicBezTo>
                  <a:close/>
                  <a:moveTo>
                    <a:pt x="1600" y="1"/>
                  </a:moveTo>
                  <a:cubicBezTo>
                    <a:pt x="793" y="1"/>
                    <a:pt x="279" y="919"/>
                    <a:pt x="704" y="1604"/>
                  </a:cubicBezTo>
                  <a:lnTo>
                    <a:pt x="97" y="2199"/>
                  </a:lnTo>
                  <a:cubicBezTo>
                    <a:pt x="0" y="2295"/>
                    <a:pt x="0" y="2461"/>
                    <a:pt x="97" y="2574"/>
                  </a:cubicBezTo>
                  <a:cubicBezTo>
                    <a:pt x="151" y="2622"/>
                    <a:pt x="220" y="2646"/>
                    <a:pt x="287" y="2646"/>
                  </a:cubicBezTo>
                  <a:cubicBezTo>
                    <a:pt x="355" y="2646"/>
                    <a:pt x="420" y="2622"/>
                    <a:pt x="468" y="2574"/>
                  </a:cubicBezTo>
                  <a:lnTo>
                    <a:pt x="1079" y="1979"/>
                  </a:lnTo>
                  <a:cubicBezTo>
                    <a:pt x="1242" y="2079"/>
                    <a:pt x="1420" y="2125"/>
                    <a:pt x="1595" y="2125"/>
                  </a:cubicBezTo>
                  <a:cubicBezTo>
                    <a:pt x="2148" y="2125"/>
                    <a:pt x="2679" y="1674"/>
                    <a:pt x="2669" y="1067"/>
                  </a:cubicBezTo>
                  <a:cubicBezTo>
                    <a:pt x="2669" y="469"/>
                    <a:pt x="2198" y="1"/>
                    <a:pt x="1617" y="1"/>
                  </a:cubicBezTo>
                  <a:cubicBezTo>
                    <a:pt x="1611" y="1"/>
                    <a:pt x="1605"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4083225" y="3928100"/>
              <a:ext cx="119275" cy="126100"/>
            </a:xfrm>
            <a:custGeom>
              <a:rect b="b" l="l" r="r" t="t"/>
              <a:pathLst>
                <a:path extrusionOk="0" h="5044" w="4771">
                  <a:moveTo>
                    <a:pt x="2390" y="541"/>
                  </a:moveTo>
                  <a:cubicBezTo>
                    <a:pt x="3188" y="541"/>
                    <a:pt x="3984" y="672"/>
                    <a:pt x="4233" y="934"/>
                  </a:cubicBezTo>
                  <a:cubicBezTo>
                    <a:pt x="3977" y="1190"/>
                    <a:pt x="3178" y="1318"/>
                    <a:pt x="2380" y="1318"/>
                  </a:cubicBezTo>
                  <a:cubicBezTo>
                    <a:pt x="1583" y="1318"/>
                    <a:pt x="787" y="1190"/>
                    <a:pt x="538" y="934"/>
                  </a:cubicBezTo>
                  <a:cubicBezTo>
                    <a:pt x="793" y="672"/>
                    <a:pt x="1593" y="541"/>
                    <a:pt x="2390" y="541"/>
                  </a:cubicBezTo>
                  <a:close/>
                  <a:moveTo>
                    <a:pt x="4233" y="1545"/>
                  </a:moveTo>
                  <a:lnTo>
                    <a:pt x="4233" y="1986"/>
                  </a:lnTo>
                  <a:cubicBezTo>
                    <a:pt x="3997" y="2249"/>
                    <a:pt x="3188" y="2380"/>
                    <a:pt x="2379" y="2380"/>
                  </a:cubicBezTo>
                  <a:cubicBezTo>
                    <a:pt x="1569" y="2380"/>
                    <a:pt x="760" y="2249"/>
                    <a:pt x="525" y="1986"/>
                  </a:cubicBezTo>
                  <a:lnTo>
                    <a:pt x="525" y="1545"/>
                  </a:lnTo>
                  <a:cubicBezTo>
                    <a:pt x="1057" y="1759"/>
                    <a:pt x="1721" y="1866"/>
                    <a:pt x="2384" y="1866"/>
                  </a:cubicBezTo>
                  <a:cubicBezTo>
                    <a:pt x="3046" y="1866"/>
                    <a:pt x="3706" y="1759"/>
                    <a:pt x="4233" y="1545"/>
                  </a:cubicBezTo>
                  <a:close/>
                  <a:moveTo>
                    <a:pt x="4233" y="2607"/>
                  </a:moveTo>
                  <a:lnTo>
                    <a:pt x="4233" y="3039"/>
                  </a:lnTo>
                  <a:cubicBezTo>
                    <a:pt x="3997" y="3308"/>
                    <a:pt x="3188" y="3442"/>
                    <a:pt x="2379" y="3442"/>
                  </a:cubicBezTo>
                  <a:cubicBezTo>
                    <a:pt x="1569" y="3442"/>
                    <a:pt x="760" y="3308"/>
                    <a:pt x="525" y="3039"/>
                  </a:cubicBezTo>
                  <a:lnTo>
                    <a:pt x="525" y="2607"/>
                  </a:lnTo>
                  <a:cubicBezTo>
                    <a:pt x="1057" y="2815"/>
                    <a:pt x="1721" y="2918"/>
                    <a:pt x="2384" y="2918"/>
                  </a:cubicBezTo>
                  <a:cubicBezTo>
                    <a:pt x="3046" y="2918"/>
                    <a:pt x="3706" y="2815"/>
                    <a:pt x="4233" y="2607"/>
                  </a:cubicBezTo>
                  <a:close/>
                  <a:moveTo>
                    <a:pt x="4233" y="3673"/>
                  </a:moveTo>
                  <a:lnTo>
                    <a:pt x="4233" y="4101"/>
                  </a:lnTo>
                  <a:cubicBezTo>
                    <a:pt x="4163" y="4214"/>
                    <a:pt x="3539" y="4503"/>
                    <a:pt x="2377" y="4503"/>
                  </a:cubicBezTo>
                  <a:cubicBezTo>
                    <a:pt x="1215" y="4503"/>
                    <a:pt x="594" y="4214"/>
                    <a:pt x="525" y="4101"/>
                  </a:cubicBezTo>
                  <a:lnTo>
                    <a:pt x="525" y="3673"/>
                  </a:lnTo>
                  <a:cubicBezTo>
                    <a:pt x="1057" y="3880"/>
                    <a:pt x="1721" y="3984"/>
                    <a:pt x="2384" y="3984"/>
                  </a:cubicBezTo>
                  <a:cubicBezTo>
                    <a:pt x="3046" y="3984"/>
                    <a:pt x="3706" y="3880"/>
                    <a:pt x="4233" y="3673"/>
                  </a:cubicBezTo>
                  <a:close/>
                  <a:moveTo>
                    <a:pt x="2380" y="1"/>
                  </a:moveTo>
                  <a:cubicBezTo>
                    <a:pt x="1189" y="1"/>
                    <a:pt x="0" y="312"/>
                    <a:pt x="0" y="934"/>
                  </a:cubicBezTo>
                  <a:lnTo>
                    <a:pt x="0" y="4101"/>
                  </a:lnTo>
                  <a:cubicBezTo>
                    <a:pt x="0" y="4835"/>
                    <a:pt x="1494" y="5044"/>
                    <a:pt x="2377" y="5044"/>
                  </a:cubicBezTo>
                  <a:cubicBezTo>
                    <a:pt x="3263" y="5044"/>
                    <a:pt x="4770" y="4835"/>
                    <a:pt x="4770" y="4101"/>
                  </a:cubicBezTo>
                  <a:lnTo>
                    <a:pt x="4770" y="934"/>
                  </a:lnTo>
                  <a:cubicBezTo>
                    <a:pt x="4764" y="312"/>
                    <a:pt x="3571" y="1"/>
                    <a:pt x="2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4216325" y="4024400"/>
              <a:ext cx="67425" cy="13200"/>
            </a:xfrm>
            <a:custGeom>
              <a:rect b="b" l="l" r="r" t="t"/>
              <a:pathLst>
                <a:path extrusionOk="0" h="528" w="2697">
                  <a:moveTo>
                    <a:pt x="346" y="0"/>
                  </a:moveTo>
                  <a:cubicBezTo>
                    <a:pt x="1" y="17"/>
                    <a:pt x="1" y="528"/>
                    <a:pt x="346" y="528"/>
                  </a:cubicBezTo>
                  <a:lnTo>
                    <a:pt x="2407" y="528"/>
                  </a:lnTo>
                  <a:cubicBezTo>
                    <a:pt x="2530" y="528"/>
                    <a:pt x="2656" y="445"/>
                    <a:pt x="2670" y="305"/>
                  </a:cubicBezTo>
                  <a:cubicBezTo>
                    <a:pt x="2696" y="140"/>
                    <a:pt x="2573"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4216325" y="3998175"/>
              <a:ext cx="67425" cy="13125"/>
            </a:xfrm>
            <a:custGeom>
              <a:rect b="b" l="l" r="r" t="t"/>
              <a:pathLst>
                <a:path extrusionOk="0" h="525" w="2697">
                  <a:moveTo>
                    <a:pt x="346" y="0"/>
                  </a:moveTo>
                  <a:cubicBezTo>
                    <a:pt x="1" y="0"/>
                    <a:pt x="1" y="511"/>
                    <a:pt x="346" y="525"/>
                  </a:cubicBezTo>
                  <a:lnTo>
                    <a:pt x="2407" y="525"/>
                  </a:lnTo>
                  <a:cubicBezTo>
                    <a:pt x="2530" y="525"/>
                    <a:pt x="2656" y="428"/>
                    <a:pt x="2670" y="302"/>
                  </a:cubicBezTo>
                  <a:cubicBezTo>
                    <a:pt x="2696" y="136"/>
                    <a:pt x="2573"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4216325" y="3971525"/>
              <a:ext cx="67425" cy="13125"/>
            </a:xfrm>
            <a:custGeom>
              <a:rect b="b" l="l" r="r" t="t"/>
              <a:pathLst>
                <a:path extrusionOk="0" h="525" w="2697">
                  <a:moveTo>
                    <a:pt x="346" y="1"/>
                  </a:moveTo>
                  <a:cubicBezTo>
                    <a:pt x="1" y="14"/>
                    <a:pt x="1" y="512"/>
                    <a:pt x="346" y="525"/>
                  </a:cubicBezTo>
                  <a:lnTo>
                    <a:pt x="2407" y="525"/>
                  </a:lnTo>
                  <a:cubicBezTo>
                    <a:pt x="2530" y="525"/>
                    <a:pt x="2656" y="429"/>
                    <a:pt x="2670" y="306"/>
                  </a:cubicBezTo>
                  <a:cubicBezTo>
                    <a:pt x="2696" y="140"/>
                    <a:pt x="2573" y="1"/>
                    <a:pt x="2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4216325" y="3944875"/>
              <a:ext cx="67425" cy="13575"/>
            </a:xfrm>
            <a:custGeom>
              <a:rect b="b" l="l" r="r" t="t"/>
              <a:pathLst>
                <a:path extrusionOk="0" h="543" w="2697">
                  <a:moveTo>
                    <a:pt x="346" y="1"/>
                  </a:moveTo>
                  <a:cubicBezTo>
                    <a:pt x="1" y="14"/>
                    <a:pt x="1" y="525"/>
                    <a:pt x="346" y="542"/>
                  </a:cubicBezTo>
                  <a:lnTo>
                    <a:pt x="2407" y="542"/>
                  </a:lnTo>
                  <a:cubicBezTo>
                    <a:pt x="2530" y="542"/>
                    <a:pt x="2656" y="442"/>
                    <a:pt x="2670" y="306"/>
                  </a:cubicBezTo>
                  <a:cubicBezTo>
                    <a:pt x="2696" y="154"/>
                    <a:pt x="2573" y="1"/>
                    <a:pt x="2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35"/>
          <p:cNvGrpSpPr/>
          <p:nvPr/>
        </p:nvGrpSpPr>
        <p:grpSpPr>
          <a:xfrm>
            <a:off x="4863535" y="2788538"/>
            <a:ext cx="272800" cy="339300"/>
            <a:chOff x="4108450" y="3256400"/>
            <a:chExt cx="272800" cy="339300"/>
          </a:xfrm>
        </p:grpSpPr>
        <p:sp>
          <p:nvSpPr>
            <p:cNvPr id="830" name="Google Shape;830;p35"/>
            <p:cNvSpPr/>
            <p:nvPr/>
          </p:nvSpPr>
          <p:spPr>
            <a:xfrm>
              <a:off x="4108450" y="3256400"/>
              <a:ext cx="272800" cy="339300"/>
            </a:xfrm>
            <a:custGeom>
              <a:rect b="b" l="l" r="r" t="t"/>
              <a:pathLst>
                <a:path extrusionOk="0" h="13572" w="10912">
                  <a:moveTo>
                    <a:pt x="8714" y="817"/>
                  </a:moveTo>
                  <a:lnTo>
                    <a:pt x="10069" y="2172"/>
                  </a:lnTo>
                  <a:lnTo>
                    <a:pt x="8714" y="2172"/>
                  </a:lnTo>
                  <a:lnTo>
                    <a:pt x="8714" y="817"/>
                  </a:lnTo>
                  <a:close/>
                  <a:moveTo>
                    <a:pt x="8190" y="1564"/>
                  </a:moveTo>
                  <a:lnTo>
                    <a:pt x="8190" y="2451"/>
                  </a:lnTo>
                  <a:cubicBezTo>
                    <a:pt x="8190" y="2587"/>
                    <a:pt x="8299" y="2713"/>
                    <a:pt x="8452" y="2713"/>
                  </a:cubicBezTo>
                  <a:lnTo>
                    <a:pt x="9322" y="2713"/>
                  </a:lnTo>
                  <a:lnTo>
                    <a:pt x="9322" y="10570"/>
                  </a:lnTo>
                  <a:lnTo>
                    <a:pt x="2961" y="10570"/>
                  </a:lnTo>
                  <a:lnTo>
                    <a:pt x="2961" y="1564"/>
                  </a:lnTo>
                  <a:close/>
                  <a:moveTo>
                    <a:pt x="8190" y="542"/>
                  </a:moveTo>
                  <a:lnTo>
                    <a:pt x="8190" y="1066"/>
                  </a:lnTo>
                  <a:lnTo>
                    <a:pt x="2696" y="1066"/>
                  </a:lnTo>
                  <a:cubicBezTo>
                    <a:pt x="2560" y="1066"/>
                    <a:pt x="2433" y="1192"/>
                    <a:pt x="2433" y="1329"/>
                  </a:cubicBezTo>
                  <a:lnTo>
                    <a:pt x="2433" y="10846"/>
                  </a:lnTo>
                  <a:cubicBezTo>
                    <a:pt x="2433" y="10985"/>
                    <a:pt x="2560" y="11108"/>
                    <a:pt x="2696" y="11108"/>
                  </a:cubicBezTo>
                  <a:lnTo>
                    <a:pt x="9584" y="11108"/>
                  </a:lnTo>
                  <a:cubicBezTo>
                    <a:pt x="9737" y="11108"/>
                    <a:pt x="9849" y="10985"/>
                    <a:pt x="9849" y="10846"/>
                  </a:cubicBezTo>
                  <a:lnTo>
                    <a:pt x="9849" y="2713"/>
                  </a:lnTo>
                  <a:lnTo>
                    <a:pt x="10387" y="2713"/>
                  </a:lnTo>
                  <a:lnTo>
                    <a:pt x="10387" y="11633"/>
                  </a:lnTo>
                  <a:lnTo>
                    <a:pt x="1909" y="11633"/>
                  </a:lnTo>
                  <a:lnTo>
                    <a:pt x="1909" y="542"/>
                  </a:lnTo>
                  <a:close/>
                  <a:moveTo>
                    <a:pt x="1368" y="1909"/>
                  </a:moveTo>
                  <a:lnTo>
                    <a:pt x="1368" y="11925"/>
                  </a:lnTo>
                  <a:cubicBezTo>
                    <a:pt x="1368" y="12077"/>
                    <a:pt x="1494" y="12187"/>
                    <a:pt x="1647" y="12187"/>
                  </a:cubicBezTo>
                  <a:lnTo>
                    <a:pt x="9003" y="12187"/>
                  </a:lnTo>
                  <a:lnTo>
                    <a:pt x="9003" y="13043"/>
                  </a:lnTo>
                  <a:lnTo>
                    <a:pt x="525" y="13043"/>
                  </a:lnTo>
                  <a:lnTo>
                    <a:pt x="525" y="1909"/>
                  </a:lnTo>
                  <a:close/>
                  <a:moveTo>
                    <a:pt x="1647" y="1"/>
                  </a:moveTo>
                  <a:cubicBezTo>
                    <a:pt x="1494" y="1"/>
                    <a:pt x="1368" y="127"/>
                    <a:pt x="1368" y="280"/>
                  </a:cubicBezTo>
                  <a:lnTo>
                    <a:pt x="1368" y="1385"/>
                  </a:lnTo>
                  <a:lnTo>
                    <a:pt x="262" y="1385"/>
                  </a:lnTo>
                  <a:cubicBezTo>
                    <a:pt x="110" y="1385"/>
                    <a:pt x="0" y="1508"/>
                    <a:pt x="0" y="1647"/>
                  </a:cubicBezTo>
                  <a:lnTo>
                    <a:pt x="0" y="13309"/>
                  </a:lnTo>
                  <a:cubicBezTo>
                    <a:pt x="0" y="13445"/>
                    <a:pt x="110" y="13571"/>
                    <a:pt x="262" y="13571"/>
                  </a:cubicBezTo>
                  <a:lnTo>
                    <a:pt x="9269" y="13571"/>
                  </a:lnTo>
                  <a:cubicBezTo>
                    <a:pt x="9418" y="13571"/>
                    <a:pt x="9531" y="13445"/>
                    <a:pt x="9531" y="13309"/>
                  </a:cubicBezTo>
                  <a:lnTo>
                    <a:pt x="9531" y="12187"/>
                  </a:lnTo>
                  <a:lnTo>
                    <a:pt x="10829" y="12187"/>
                  </a:lnTo>
                  <a:cubicBezTo>
                    <a:pt x="10872" y="12187"/>
                    <a:pt x="10912" y="12160"/>
                    <a:pt x="10912" y="12117"/>
                  </a:cubicBezTo>
                  <a:lnTo>
                    <a:pt x="10912" y="2228"/>
                  </a:lnTo>
                  <a:cubicBezTo>
                    <a:pt x="10912" y="2215"/>
                    <a:pt x="10898" y="2202"/>
                    <a:pt x="10885" y="2202"/>
                  </a:cubicBezTo>
                  <a:lnTo>
                    <a:pt x="10829" y="2202"/>
                  </a:lnTo>
                  <a:lnTo>
                    <a:pt x="8714" y="84"/>
                  </a:lnTo>
                  <a:cubicBezTo>
                    <a:pt x="8658" y="31"/>
                    <a:pt x="8605" y="1"/>
                    <a:pt x="8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5"/>
            <p:cNvSpPr/>
            <p:nvPr/>
          </p:nvSpPr>
          <p:spPr>
            <a:xfrm>
              <a:off x="4268525" y="3324075"/>
              <a:ext cx="59525" cy="59650"/>
            </a:xfrm>
            <a:custGeom>
              <a:rect b="b" l="l" r="r" t="t"/>
              <a:pathLst>
                <a:path extrusionOk="0" h="2386" w="2381">
                  <a:moveTo>
                    <a:pt x="542" y="560"/>
                  </a:moveTo>
                  <a:cubicBezTo>
                    <a:pt x="1189" y="670"/>
                    <a:pt x="1717" y="1194"/>
                    <a:pt x="1826" y="1858"/>
                  </a:cubicBezTo>
                  <a:lnTo>
                    <a:pt x="542" y="1858"/>
                  </a:lnTo>
                  <a:lnTo>
                    <a:pt x="542" y="560"/>
                  </a:lnTo>
                  <a:close/>
                  <a:moveTo>
                    <a:pt x="213" y="1"/>
                  </a:moveTo>
                  <a:cubicBezTo>
                    <a:pt x="97" y="1"/>
                    <a:pt x="1" y="81"/>
                    <a:pt x="1" y="212"/>
                  </a:cubicBezTo>
                  <a:lnTo>
                    <a:pt x="1" y="2120"/>
                  </a:lnTo>
                  <a:cubicBezTo>
                    <a:pt x="1" y="2260"/>
                    <a:pt x="127" y="2386"/>
                    <a:pt x="263" y="2386"/>
                  </a:cubicBezTo>
                  <a:lnTo>
                    <a:pt x="2119" y="2386"/>
                  </a:lnTo>
                  <a:cubicBezTo>
                    <a:pt x="2268" y="2386"/>
                    <a:pt x="2381" y="2260"/>
                    <a:pt x="2381" y="2120"/>
                  </a:cubicBezTo>
                  <a:cubicBezTo>
                    <a:pt x="2381" y="959"/>
                    <a:pt x="1438" y="6"/>
                    <a:pt x="263" y="6"/>
                  </a:cubicBezTo>
                  <a:cubicBezTo>
                    <a:pt x="246" y="3"/>
                    <a:pt x="229"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4178650" y="3350850"/>
              <a:ext cx="123100" cy="105500"/>
            </a:xfrm>
            <a:custGeom>
              <a:rect b="b" l="l" r="r" t="t"/>
              <a:pathLst>
                <a:path extrusionOk="0" h="4220" w="4924">
                  <a:moveTo>
                    <a:pt x="2543" y="551"/>
                  </a:moveTo>
                  <a:lnTo>
                    <a:pt x="2543" y="1962"/>
                  </a:lnTo>
                  <a:lnTo>
                    <a:pt x="1328" y="2669"/>
                  </a:lnTo>
                  <a:cubicBezTo>
                    <a:pt x="967" y="1756"/>
                    <a:pt x="1591" y="704"/>
                    <a:pt x="2543" y="551"/>
                  </a:cubicBezTo>
                  <a:close/>
                  <a:moveTo>
                    <a:pt x="4356" y="2377"/>
                  </a:moveTo>
                  <a:cubicBezTo>
                    <a:pt x="4286" y="2752"/>
                    <a:pt x="4094" y="3084"/>
                    <a:pt x="3805" y="3333"/>
                  </a:cubicBezTo>
                  <a:lnTo>
                    <a:pt x="3250" y="2377"/>
                  </a:lnTo>
                  <a:close/>
                  <a:moveTo>
                    <a:pt x="2696" y="2477"/>
                  </a:moveTo>
                  <a:lnTo>
                    <a:pt x="3347" y="3609"/>
                  </a:lnTo>
                  <a:cubicBezTo>
                    <a:pt x="3182" y="3673"/>
                    <a:pt x="3004" y="3703"/>
                    <a:pt x="2825" y="3703"/>
                  </a:cubicBezTo>
                  <a:cubicBezTo>
                    <a:pt x="2346" y="3703"/>
                    <a:pt x="1858" y="3487"/>
                    <a:pt x="1577" y="3124"/>
                  </a:cubicBezTo>
                  <a:lnTo>
                    <a:pt x="2696" y="2477"/>
                  </a:lnTo>
                  <a:close/>
                  <a:moveTo>
                    <a:pt x="2809" y="0"/>
                  </a:moveTo>
                  <a:cubicBezTo>
                    <a:pt x="1" y="97"/>
                    <a:pt x="14" y="4120"/>
                    <a:pt x="2809" y="4220"/>
                  </a:cubicBezTo>
                  <a:cubicBezTo>
                    <a:pt x="3971" y="4220"/>
                    <a:pt x="4924" y="3277"/>
                    <a:pt x="4924" y="2115"/>
                  </a:cubicBezTo>
                  <a:cubicBezTo>
                    <a:pt x="4924" y="1962"/>
                    <a:pt x="4801" y="1839"/>
                    <a:pt x="4648" y="1839"/>
                  </a:cubicBezTo>
                  <a:lnTo>
                    <a:pt x="3071" y="1839"/>
                  </a:lnTo>
                  <a:lnTo>
                    <a:pt x="3071" y="263"/>
                  </a:lnTo>
                  <a:cubicBezTo>
                    <a:pt x="3071" y="110"/>
                    <a:pt x="2945" y="0"/>
                    <a:pt x="2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4195250" y="3310675"/>
              <a:ext cx="61925" cy="13550"/>
            </a:xfrm>
            <a:custGeom>
              <a:rect b="b" l="l" r="r" t="t"/>
              <a:pathLst>
                <a:path extrusionOk="0" h="542" w="2477">
                  <a:moveTo>
                    <a:pt x="276" y="1"/>
                  </a:moveTo>
                  <a:cubicBezTo>
                    <a:pt x="123" y="1"/>
                    <a:pt x="1" y="153"/>
                    <a:pt x="27" y="306"/>
                  </a:cubicBezTo>
                  <a:cubicBezTo>
                    <a:pt x="40" y="446"/>
                    <a:pt x="153" y="542"/>
                    <a:pt x="289" y="542"/>
                  </a:cubicBezTo>
                  <a:lnTo>
                    <a:pt x="2128" y="542"/>
                  </a:lnTo>
                  <a:cubicBezTo>
                    <a:pt x="2477" y="529"/>
                    <a:pt x="2477" y="17"/>
                    <a:pt x="2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4193500" y="3495000"/>
              <a:ext cx="62275" cy="13225"/>
            </a:xfrm>
            <a:custGeom>
              <a:rect b="b" l="l" r="r" t="t"/>
              <a:pathLst>
                <a:path extrusionOk="0" h="529" w="2491">
                  <a:moveTo>
                    <a:pt x="346" y="1"/>
                  </a:moveTo>
                  <a:cubicBezTo>
                    <a:pt x="1" y="14"/>
                    <a:pt x="1" y="512"/>
                    <a:pt x="346" y="528"/>
                  </a:cubicBezTo>
                  <a:lnTo>
                    <a:pt x="2198" y="528"/>
                  </a:lnTo>
                  <a:cubicBezTo>
                    <a:pt x="2364" y="528"/>
                    <a:pt x="2491" y="389"/>
                    <a:pt x="2464" y="223"/>
                  </a:cubicBezTo>
                  <a:cubicBezTo>
                    <a:pt x="2447" y="97"/>
                    <a:pt x="2325"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4193500" y="3468350"/>
              <a:ext cx="62275" cy="13225"/>
            </a:xfrm>
            <a:custGeom>
              <a:rect b="b" l="l" r="r" t="t"/>
              <a:pathLst>
                <a:path extrusionOk="0" h="529" w="2491">
                  <a:moveTo>
                    <a:pt x="346" y="1"/>
                  </a:moveTo>
                  <a:cubicBezTo>
                    <a:pt x="1" y="18"/>
                    <a:pt x="1" y="529"/>
                    <a:pt x="346" y="529"/>
                  </a:cubicBezTo>
                  <a:lnTo>
                    <a:pt x="2198" y="529"/>
                  </a:lnTo>
                  <a:cubicBezTo>
                    <a:pt x="2364" y="529"/>
                    <a:pt x="2491" y="389"/>
                    <a:pt x="2464" y="223"/>
                  </a:cubicBezTo>
                  <a:cubicBezTo>
                    <a:pt x="2447" y="101"/>
                    <a:pt x="2325"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4266450" y="3495000"/>
              <a:ext cx="62275" cy="13225"/>
            </a:xfrm>
            <a:custGeom>
              <a:rect b="b" l="l" r="r" t="t"/>
              <a:pathLst>
                <a:path extrusionOk="0" h="529" w="2491">
                  <a:moveTo>
                    <a:pt x="359" y="1"/>
                  </a:moveTo>
                  <a:cubicBezTo>
                    <a:pt x="1" y="14"/>
                    <a:pt x="1" y="512"/>
                    <a:pt x="359" y="528"/>
                  </a:cubicBezTo>
                  <a:lnTo>
                    <a:pt x="2202" y="528"/>
                  </a:lnTo>
                  <a:cubicBezTo>
                    <a:pt x="2368" y="528"/>
                    <a:pt x="2490" y="389"/>
                    <a:pt x="2464" y="223"/>
                  </a:cubicBezTo>
                  <a:cubicBezTo>
                    <a:pt x="2451" y="97"/>
                    <a:pt x="2324" y="1"/>
                    <a:pt x="2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4266450" y="3468350"/>
              <a:ext cx="62275" cy="13225"/>
            </a:xfrm>
            <a:custGeom>
              <a:rect b="b" l="l" r="r" t="t"/>
              <a:pathLst>
                <a:path extrusionOk="0" h="529" w="2491">
                  <a:moveTo>
                    <a:pt x="359" y="1"/>
                  </a:moveTo>
                  <a:cubicBezTo>
                    <a:pt x="1" y="18"/>
                    <a:pt x="1" y="529"/>
                    <a:pt x="359" y="529"/>
                  </a:cubicBezTo>
                  <a:lnTo>
                    <a:pt x="2202" y="529"/>
                  </a:lnTo>
                  <a:cubicBezTo>
                    <a:pt x="2368" y="529"/>
                    <a:pt x="2490" y="389"/>
                    <a:pt x="2464" y="223"/>
                  </a:cubicBezTo>
                  <a:cubicBezTo>
                    <a:pt x="2451" y="101"/>
                    <a:pt x="2324" y="1"/>
                    <a:pt x="2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35"/>
          <p:cNvGrpSpPr/>
          <p:nvPr/>
        </p:nvGrpSpPr>
        <p:grpSpPr>
          <a:xfrm>
            <a:off x="7224810" y="1342988"/>
            <a:ext cx="339275" cy="339300"/>
            <a:chOff x="3277475" y="3256400"/>
            <a:chExt cx="339275" cy="339300"/>
          </a:xfrm>
        </p:grpSpPr>
        <p:sp>
          <p:nvSpPr>
            <p:cNvPr id="839" name="Google Shape;839;p35"/>
            <p:cNvSpPr/>
            <p:nvPr/>
          </p:nvSpPr>
          <p:spPr>
            <a:xfrm>
              <a:off x="3277475" y="3256400"/>
              <a:ext cx="339275" cy="339300"/>
            </a:xfrm>
            <a:custGeom>
              <a:rect b="b" l="l" r="r" t="t"/>
              <a:pathLst>
                <a:path extrusionOk="0" h="13572" w="13571">
                  <a:moveTo>
                    <a:pt x="2546" y="2451"/>
                  </a:moveTo>
                  <a:lnTo>
                    <a:pt x="2546" y="2975"/>
                  </a:lnTo>
                  <a:lnTo>
                    <a:pt x="1328" y="2975"/>
                  </a:lnTo>
                  <a:cubicBezTo>
                    <a:pt x="1179" y="2975"/>
                    <a:pt x="1066" y="3085"/>
                    <a:pt x="1066" y="3237"/>
                  </a:cubicBezTo>
                  <a:lnTo>
                    <a:pt x="1066" y="9863"/>
                  </a:lnTo>
                  <a:lnTo>
                    <a:pt x="541" y="9863"/>
                  </a:lnTo>
                  <a:lnTo>
                    <a:pt x="541" y="2713"/>
                  </a:lnTo>
                  <a:cubicBezTo>
                    <a:pt x="541" y="2560"/>
                    <a:pt x="651" y="2451"/>
                    <a:pt x="804" y="2451"/>
                  </a:cubicBezTo>
                  <a:close/>
                  <a:moveTo>
                    <a:pt x="2546" y="3500"/>
                  </a:moveTo>
                  <a:lnTo>
                    <a:pt x="2546" y="9863"/>
                  </a:lnTo>
                  <a:lnTo>
                    <a:pt x="1594" y="9863"/>
                  </a:lnTo>
                  <a:lnTo>
                    <a:pt x="1594" y="3500"/>
                  </a:lnTo>
                  <a:close/>
                  <a:moveTo>
                    <a:pt x="10500" y="542"/>
                  </a:moveTo>
                  <a:lnTo>
                    <a:pt x="10500" y="9863"/>
                  </a:lnTo>
                  <a:lnTo>
                    <a:pt x="3071" y="9863"/>
                  </a:lnTo>
                  <a:lnTo>
                    <a:pt x="3071" y="542"/>
                  </a:lnTo>
                  <a:close/>
                  <a:moveTo>
                    <a:pt x="11981" y="3500"/>
                  </a:moveTo>
                  <a:lnTo>
                    <a:pt x="11981" y="9863"/>
                  </a:lnTo>
                  <a:lnTo>
                    <a:pt x="11025" y="9863"/>
                  </a:lnTo>
                  <a:lnTo>
                    <a:pt x="11025" y="3500"/>
                  </a:lnTo>
                  <a:close/>
                  <a:moveTo>
                    <a:pt x="12767" y="2451"/>
                  </a:moveTo>
                  <a:cubicBezTo>
                    <a:pt x="12920" y="2451"/>
                    <a:pt x="13030" y="2560"/>
                    <a:pt x="13030" y="2713"/>
                  </a:cubicBezTo>
                  <a:lnTo>
                    <a:pt x="13030" y="9863"/>
                  </a:lnTo>
                  <a:lnTo>
                    <a:pt x="12505" y="9863"/>
                  </a:lnTo>
                  <a:lnTo>
                    <a:pt x="12505" y="3237"/>
                  </a:lnTo>
                  <a:cubicBezTo>
                    <a:pt x="12505" y="3085"/>
                    <a:pt x="12396" y="2975"/>
                    <a:pt x="12243" y="2975"/>
                  </a:cubicBezTo>
                  <a:lnTo>
                    <a:pt x="11025" y="2975"/>
                  </a:lnTo>
                  <a:lnTo>
                    <a:pt x="11025" y="2451"/>
                  </a:lnTo>
                  <a:close/>
                  <a:moveTo>
                    <a:pt x="13030" y="10388"/>
                  </a:moveTo>
                  <a:lnTo>
                    <a:pt x="13030" y="10653"/>
                  </a:lnTo>
                  <a:cubicBezTo>
                    <a:pt x="13030" y="10803"/>
                    <a:pt x="12920" y="10915"/>
                    <a:pt x="12767" y="10915"/>
                  </a:cubicBezTo>
                  <a:lnTo>
                    <a:pt x="804" y="10915"/>
                  </a:lnTo>
                  <a:cubicBezTo>
                    <a:pt x="651" y="10915"/>
                    <a:pt x="541" y="10803"/>
                    <a:pt x="541" y="10653"/>
                  </a:cubicBezTo>
                  <a:lnTo>
                    <a:pt x="541" y="10388"/>
                  </a:lnTo>
                  <a:close/>
                  <a:moveTo>
                    <a:pt x="7595" y="11453"/>
                  </a:moveTo>
                  <a:lnTo>
                    <a:pt x="8024" y="13043"/>
                  </a:lnTo>
                  <a:lnTo>
                    <a:pt x="5534" y="13043"/>
                  </a:lnTo>
                  <a:lnTo>
                    <a:pt x="5962" y="11453"/>
                  </a:lnTo>
                  <a:close/>
                  <a:moveTo>
                    <a:pt x="2809" y="1"/>
                  </a:moveTo>
                  <a:cubicBezTo>
                    <a:pt x="2672" y="1"/>
                    <a:pt x="2546" y="127"/>
                    <a:pt x="2546" y="280"/>
                  </a:cubicBezTo>
                  <a:lnTo>
                    <a:pt x="2546" y="1909"/>
                  </a:lnTo>
                  <a:lnTo>
                    <a:pt x="804" y="1909"/>
                  </a:lnTo>
                  <a:cubicBezTo>
                    <a:pt x="362" y="1909"/>
                    <a:pt x="0" y="2271"/>
                    <a:pt x="0" y="2713"/>
                  </a:cubicBezTo>
                  <a:lnTo>
                    <a:pt x="0" y="10653"/>
                  </a:lnTo>
                  <a:cubicBezTo>
                    <a:pt x="0" y="11095"/>
                    <a:pt x="362" y="11453"/>
                    <a:pt x="804" y="11453"/>
                  </a:cubicBezTo>
                  <a:lnTo>
                    <a:pt x="5424" y="11453"/>
                  </a:lnTo>
                  <a:lnTo>
                    <a:pt x="4996" y="13043"/>
                  </a:lnTo>
                  <a:lnTo>
                    <a:pt x="4664" y="13043"/>
                  </a:lnTo>
                  <a:cubicBezTo>
                    <a:pt x="4302" y="13043"/>
                    <a:pt x="4302" y="13558"/>
                    <a:pt x="4664" y="13571"/>
                  </a:cubicBezTo>
                  <a:lnTo>
                    <a:pt x="8897" y="13571"/>
                  </a:lnTo>
                  <a:cubicBezTo>
                    <a:pt x="9242" y="13558"/>
                    <a:pt x="9255" y="13060"/>
                    <a:pt x="8897" y="13043"/>
                  </a:cubicBezTo>
                  <a:lnTo>
                    <a:pt x="8578" y="13043"/>
                  </a:lnTo>
                  <a:lnTo>
                    <a:pt x="8150" y="11453"/>
                  </a:lnTo>
                  <a:lnTo>
                    <a:pt x="12767" y="11453"/>
                  </a:lnTo>
                  <a:cubicBezTo>
                    <a:pt x="13212" y="11453"/>
                    <a:pt x="13571" y="11095"/>
                    <a:pt x="13571" y="10653"/>
                  </a:cubicBezTo>
                  <a:lnTo>
                    <a:pt x="13571" y="2713"/>
                  </a:lnTo>
                  <a:cubicBezTo>
                    <a:pt x="13571" y="2271"/>
                    <a:pt x="13212" y="1909"/>
                    <a:pt x="12767" y="1909"/>
                  </a:cubicBezTo>
                  <a:lnTo>
                    <a:pt x="11025" y="1909"/>
                  </a:lnTo>
                  <a:lnTo>
                    <a:pt x="11025" y="280"/>
                  </a:lnTo>
                  <a:cubicBezTo>
                    <a:pt x="11025" y="127"/>
                    <a:pt x="10902" y="1"/>
                    <a:pt x="10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3374325" y="3341150"/>
              <a:ext cx="145575" cy="145900"/>
            </a:xfrm>
            <a:custGeom>
              <a:rect b="b" l="l" r="r" t="t"/>
              <a:pathLst>
                <a:path extrusionOk="0" h="5836" w="5823">
                  <a:moveTo>
                    <a:pt x="3306" y="541"/>
                  </a:moveTo>
                  <a:lnTo>
                    <a:pt x="3306" y="1328"/>
                  </a:lnTo>
                  <a:lnTo>
                    <a:pt x="2516" y="1328"/>
                  </a:lnTo>
                  <a:lnTo>
                    <a:pt x="2516" y="541"/>
                  </a:lnTo>
                  <a:close/>
                  <a:moveTo>
                    <a:pt x="1328" y="2516"/>
                  </a:moveTo>
                  <a:lnTo>
                    <a:pt x="1328" y="3320"/>
                  </a:lnTo>
                  <a:lnTo>
                    <a:pt x="525" y="3320"/>
                  </a:lnTo>
                  <a:lnTo>
                    <a:pt x="525" y="2516"/>
                  </a:lnTo>
                  <a:close/>
                  <a:moveTo>
                    <a:pt x="5298" y="2516"/>
                  </a:moveTo>
                  <a:lnTo>
                    <a:pt x="5298" y="3320"/>
                  </a:lnTo>
                  <a:lnTo>
                    <a:pt x="4495" y="3320"/>
                  </a:lnTo>
                  <a:lnTo>
                    <a:pt x="4495" y="2516"/>
                  </a:lnTo>
                  <a:close/>
                  <a:moveTo>
                    <a:pt x="3306" y="4508"/>
                  </a:moveTo>
                  <a:lnTo>
                    <a:pt x="3306" y="5298"/>
                  </a:lnTo>
                  <a:lnTo>
                    <a:pt x="2516" y="5298"/>
                  </a:lnTo>
                  <a:lnTo>
                    <a:pt x="2516" y="4508"/>
                  </a:lnTo>
                  <a:close/>
                  <a:moveTo>
                    <a:pt x="2254" y="0"/>
                  </a:moveTo>
                  <a:cubicBezTo>
                    <a:pt x="2101" y="0"/>
                    <a:pt x="1979" y="126"/>
                    <a:pt x="1979" y="276"/>
                  </a:cubicBezTo>
                  <a:lnTo>
                    <a:pt x="1979" y="1590"/>
                  </a:lnTo>
                  <a:cubicBezTo>
                    <a:pt x="1979" y="1743"/>
                    <a:pt x="2101" y="1869"/>
                    <a:pt x="2254" y="1869"/>
                  </a:cubicBezTo>
                  <a:lnTo>
                    <a:pt x="2643" y="1869"/>
                  </a:lnTo>
                  <a:lnTo>
                    <a:pt x="2643" y="2656"/>
                  </a:lnTo>
                  <a:lnTo>
                    <a:pt x="1853" y="2656"/>
                  </a:lnTo>
                  <a:lnTo>
                    <a:pt x="1853" y="2254"/>
                  </a:lnTo>
                  <a:cubicBezTo>
                    <a:pt x="1853" y="2118"/>
                    <a:pt x="1730" y="1992"/>
                    <a:pt x="1590" y="1992"/>
                  </a:cubicBezTo>
                  <a:lnTo>
                    <a:pt x="262" y="1992"/>
                  </a:lnTo>
                  <a:cubicBezTo>
                    <a:pt x="110" y="1992"/>
                    <a:pt x="0" y="2118"/>
                    <a:pt x="0" y="2254"/>
                  </a:cubicBezTo>
                  <a:lnTo>
                    <a:pt x="0" y="3582"/>
                  </a:lnTo>
                  <a:cubicBezTo>
                    <a:pt x="0" y="3735"/>
                    <a:pt x="110" y="3844"/>
                    <a:pt x="262" y="3844"/>
                  </a:cubicBezTo>
                  <a:lnTo>
                    <a:pt x="1590" y="3844"/>
                  </a:lnTo>
                  <a:cubicBezTo>
                    <a:pt x="1730" y="3844"/>
                    <a:pt x="1853" y="3735"/>
                    <a:pt x="1853" y="3582"/>
                  </a:cubicBezTo>
                  <a:lnTo>
                    <a:pt x="1853" y="3180"/>
                  </a:lnTo>
                  <a:lnTo>
                    <a:pt x="2643" y="3180"/>
                  </a:lnTo>
                  <a:lnTo>
                    <a:pt x="2643" y="3983"/>
                  </a:lnTo>
                  <a:lnTo>
                    <a:pt x="2254" y="3983"/>
                  </a:lnTo>
                  <a:cubicBezTo>
                    <a:pt x="2101" y="3983"/>
                    <a:pt x="1979" y="4093"/>
                    <a:pt x="1979" y="4246"/>
                  </a:cubicBezTo>
                  <a:lnTo>
                    <a:pt x="1979" y="5574"/>
                  </a:lnTo>
                  <a:cubicBezTo>
                    <a:pt x="1979" y="5713"/>
                    <a:pt x="2101" y="5836"/>
                    <a:pt x="2254" y="5836"/>
                  </a:cubicBezTo>
                  <a:lnTo>
                    <a:pt x="3569" y="5836"/>
                  </a:lnTo>
                  <a:cubicBezTo>
                    <a:pt x="3721" y="5836"/>
                    <a:pt x="3831" y="5713"/>
                    <a:pt x="3831" y="5574"/>
                  </a:cubicBezTo>
                  <a:lnTo>
                    <a:pt x="3831" y="4246"/>
                  </a:lnTo>
                  <a:cubicBezTo>
                    <a:pt x="3831" y="4093"/>
                    <a:pt x="3721" y="3983"/>
                    <a:pt x="3569" y="3983"/>
                  </a:cubicBezTo>
                  <a:lnTo>
                    <a:pt x="3180" y="3983"/>
                  </a:lnTo>
                  <a:lnTo>
                    <a:pt x="3180" y="3180"/>
                  </a:lnTo>
                  <a:lnTo>
                    <a:pt x="3970" y="3180"/>
                  </a:lnTo>
                  <a:lnTo>
                    <a:pt x="3970" y="3582"/>
                  </a:lnTo>
                  <a:cubicBezTo>
                    <a:pt x="3970" y="3735"/>
                    <a:pt x="4093" y="3844"/>
                    <a:pt x="4233" y="3844"/>
                  </a:cubicBezTo>
                  <a:lnTo>
                    <a:pt x="5560" y="3844"/>
                  </a:lnTo>
                  <a:cubicBezTo>
                    <a:pt x="5713" y="3844"/>
                    <a:pt x="5823" y="3735"/>
                    <a:pt x="5823" y="3582"/>
                  </a:cubicBezTo>
                  <a:lnTo>
                    <a:pt x="5823" y="2254"/>
                  </a:lnTo>
                  <a:cubicBezTo>
                    <a:pt x="5823" y="2118"/>
                    <a:pt x="5713" y="1992"/>
                    <a:pt x="5560" y="1992"/>
                  </a:cubicBezTo>
                  <a:lnTo>
                    <a:pt x="4233" y="1992"/>
                  </a:lnTo>
                  <a:cubicBezTo>
                    <a:pt x="4093" y="1992"/>
                    <a:pt x="3970" y="2118"/>
                    <a:pt x="3970" y="2254"/>
                  </a:cubicBezTo>
                  <a:lnTo>
                    <a:pt x="3970" y="2656"/>
                  </a:lnTo>
                  <a:lnTo>
                    <a:pt x="3180" y="2656"/>
                  </a:lnTo>
                  <a:lnTo>
                    <a:pt x="3180" y="1869"/>
                  </a:lnTo>
                  <a:lnTo>
                    <a:pt x="3569" y="1869"/>
                  </a:lnTo>
                  <a:cubicBezTo>
                    <a:pt x="3721" y="1869"/>
                    <a:pt x="3831" y="1743"/>
                    <a:pt x="3831" y="1590"/>
                  </a:cubicBezTo>
                  <a:lnTo>
                    <a:pt x="3831" y="276"/>
                  </a:lnTo>
                  <a:cubicBezTo>
                    <a:pt x="3831" y="126"/>
                    <a:pt x="3721" y="0"/>
                    <a:pt x="3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3371900" y="3313500"/>
              <a:ext cx="65025" cy="13150"/>
            </a:xfrm>
            <a:custGeom>
              <a:rect b="b" l="l" r="r" t="t"/>
              <a:pathLst>
                <a:path extrusionOk="0" h="526" w="2601">
                  <a:moveTo>
                    <a:pt x="346" y="1"/>
                  </a:moveTo>
                  <a:cubicBezTo>
                    <a:pt x="1" y="14"/>
                    <a:pt x="1" y="512"/>
                    <a:pt x="346" y="525"/>
                  </a:cubicBezTo>
                  <a:lnTo>
                    <a:pt x="2338" y="525"/>
                  </a:lnTo>
                  <a:cubicBezTo>
                    <a:pt x="2491" y="525"/>
                    <a:pt x="2600" y="416"/>
                    <a:pt x="2600" y="263"/>
                  </a:cubicBezTo>
                  <a:cubicBezTo>
                    <a:pt x="2600" y="123"/>
                    <a:pt x="2491" y="1"/>
                    <a:pt x="2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3371900" y="3341150"/>
              <a:ext cx="37375" cy="13550"/>
            </a:xfrm>
            <a:custGeom>
              <a:rect b="b" l="l" r="r" t="t"/>
              <a:pathLst>
                <a:path extrusionOk="0" h="542" w="1495">
                  <a:moveTo>
                    <a:pt x="346" y="0"/>
                  </a:moveTo>
                  <a:cubicBezTo>
                    <a:pt x="1" y="13"/>
                    <a:pt x="1" y="524"/>
                    <a:pt x="346" y="541"/>
                  </a:cubicBezTo>
                  <a:lnTo>
                    <a:pt x="1203" y="541"/>
                  </a:lnTo>
                  <a:cubicBezTo>
                    <a:pt x="1342" y="541"/>
                    <a:pt x="1452" y="442"/>
                    <a:pt x="1481" y="305"/>
                  </a:cubicBezTo>
                  <a:cubicBezTo>
                    <a:pt x="1495" y="153"/>
                    <a:pt x="1369" y="0"/>
                    <a:pt x="1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3371900" y="3285775"/>
              <a:ext cx="65775" cy="13225"/>
            </a:xfrm>
            <a:custGeom>
              <a:rect b="b" l="l" r="r" t="t"/>
              <a:pathLst>
                <a:path extrusionOk="0" h="529" w="2631">
                  <a:moveTo>
                    <a:pt x="346" y="1"/>
                  </a:moveTo>
                  <a:cubicBezTo>
                    <a:pt x="1" y="17"/>
                    <a:pt x="1" y="515"/>
                    <a:pt x="346" y="529"/>
                  </a:cubicBezTo>
                  <a:lnTo>
                    <a:pt x="2325" y="529"/>
                  </a:lnTo>
                  <a:cubicBezTo>
                    <a:pt x="2464" y="529"/>
                    <a:pt x="2587" y="432"/>
                    <a:pt x="2600" y="306"/>
                  </a:cubicBezTo>
                  <a:cubicBezTo>
                    <a:pt x="2630" y="140"/>
                    <a:pt x="2504" y="1"/>
                    <a:pt x="2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3454575" y="3313500"/>
              <a:ext cx="65325" cy="13150"/>
            </a:xfrm>
            <a:custGeom>
              <a:rect b="b" l="l" r="r" t="t"/>
              <a:pathLst>
                <a:path extrusionOk="0" h="526" w="2613">
                  <a:moveTo>
                    <a:pt x="359" y="1"/>
                  </a:moveTo>
                  <a:cubicBezTo>
                    <a:pt x="0" y="14"/>
                    <a:pt x="0" y="512"/>
                    <a:pt x="359" y="525"/>
                  </a:cubicBezTo>
                  <a:lnTo>
                    <a:pt x="2337" y="525"/>
                  </a:lnTo>
                  <a:cubicBezTo>
                    <a:pt x="2490" y="525"/>
                    <a:pt x="2613" y="416"/>
                    <a:pt x="2613" y="263"/>
                  </a:cubicBezTo>
                  <a:cubicBezTo>
                    <a:pt x="2613" y="123"/>
                    <a:pt x="2490" y="1"/>
                    <a:pt x="2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3454575" y="3285775"/>
              <a:ext cx="65675" cy="13225"/>
            </a:xfrm>
            <a:custGeom>
              <a:rect b="b" l="l" r="r" t="t"/>
              <a:pathLst>
                <a:path extrusionOk="0" h="529" w="2627">
                  <a:moveTo>
                    <a:pt x="359" y="1"/>
                  </a:moveTo>
                  <a:cubicBezTo>
                    <a:pt x="0" y="17"/>
                    <a:pt x="0" y="515"/>
                    <a:pt x="359" y="529"/>
                  </a:cubicBezTo>
                  <a:lnTo>
                    <a:pt x="2337" y="529"/>
                  </a:lnTo>
                  <a:cubicBezTo>
                    <a:pt x="2460" y="529"/>
                    <a:pt x="2586" y="432"/>
                    <a:pt x="2599" y="306"/>
                  </a:cubicBezTo>
                  <a:cubicBezTo>
                    <a:pt x="2626" y="140"/>
                    <a:pt x="2503" y="1"/>
                    <a:pt x="2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3484600" y="3341150"/>
              <a:ext cx="37375" cy="13550"/>
            </a:xfrm>
            <a:custGeom>
              <a:rect b="b" l="l" r="r" t="t"/>
              <a:pathLst>
                <a:path extrusionOk="0" h="542" w="1495">
                  <a:moveTo>
                    <a:pt x="293" y="0"/>
                  </a:moveTo>
                  <a:cubicBezTo>
                    <a:pt x="154" y="0"/>
                    <a:pt x="44" y="96"/>
                    <a:pt x="14" y="236"/>
                  </a:cubicBezTo>
                  <a:cubicBezTo>
                    <a:pt x="1" y="402"/>
                    <a:pt x="127" y="541"/>
                    <a:pt x="280" y="541"/>
                  </a:cubicBezTo>
                  <a:lnTo>
                    <a:pt x="1136" y="541"/>
                  </a:lnTo>
                  <a:cubicBezTo>
                    <a:pt x="1495" y="524"/>
                    <a:pt x="1495" y="13"/>
                    <a:pt x="1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3371900" y="3473600"/>
              <a:ext cx="37375" cy="13450"/>
            </a:xfrm>
            <a:custGeom>
              <a:rect b="b" l="l" r="r" t="t"/>
              <a:pathLst>
                <a:path extrusionOk="0" h="538" w="1495">
                  <a:moveTo>
                    <a:pt x="346" y="0"/>
                  </a:moveTo>
                  <a:cubicBezTo>
                    <a:pt x="1" y="13"/>
                    <a:pt x="1" y="525"/>
                    <a:pt x="346" y="538"/>
                  </a:cubicBezTo>
                  <a:lnTo>
                    <a:pt x="1203" y="538"/>
                  </a:lnTo>
                  <a:cubicBezTo>
                    <a:pt x="1342" y="538"/>
                    <a:pt x="1452" y="442"/>
                    <a:pt x="1481" y="305"/>
                  </a:cubicBezTo>
                  <a:cubicBezTo>
                    <a:pt x="1495" y="153"/>
                    <a:pt x="1369" y="0"/>
                    <a:pt x="1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3484600" y="3473600"/>
              <a:ext cx="37375" cy="13450"/>
            </a:xfrm>
            <a:custGeom>
              <a:rect b="b" l="l" r="r" t="t"/>
              <a:pathLst>
                <a:path extrusionOk="0" h="538" w="1495">
                  <a:moveTo>
                    <a:pt x="293" y="0"/>
                  </a:moveTo>
                  <a:cubicBezTo>
                    <a:pt x="154" y="0"/>
                    <a:pt x="44" y="96"/>
                    <a:pt x="14" y="236"/>
                  </a:cubicBezTo>
                  <a:cubicBezTo>
                    <a:pt x="1" y="402"/>
                    <a:pt x="127" y="538"/>
                    <a:pt x="280" y="538"/>
                  </a:cubicBezTo>
                  <a:lnTo>
                    <a:pt x="1136" y="538"/>
                  </a:lnTo>
                  <a:cubicBezTo>
                    <a:pt x="1495" y="525"/>
                    <a:pt x="1495" y="13"/>
                    <a:pt x="1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35"/>
          <p:cNvGrpSpPr/>
          <p:nvPr/>
        </p:nvGrpSpPr>
        <p:grpSpPr>
          <a:xfrm>
            <a:off x="4860647" y="1342988"/>
            <a:ext cx="338875" cy="339300"/>
            <a:chOff x="2518850" y="3256400"/>
            <a:chExt cx="338875" cy="339300"/>
          </a:xfrm>
        </p:grpSpPr>
        <p:sp>
          <p:nvSpPr>
            <p:cNvPr id="850" name="Google Shape;850;p35"/>
            <p:cNvSpPr/>
            <p:nvPr/>
          </p:nvSpPr>
          <p:spPr>
            <a:xfrm>
              <a:off x="2518850" y="3256400"/>
              <a:ext cx="338875" cy="339300"/>
            </a:xfrm>
            <a:custGeom>
              <a:rect b="b" l="l" r="r" t="t"/>
              <a:pathLst>
                <a:path extrusionOk="0" h="13572" w="13555">
                  <a:moveTo>
                    <a:pt x="8370" y="2975"/>
                  </a:moveTo>
                  <a:lnTo>
                    <a:pt x="8370" y="3500"/>
                  </a:lnTo>
                  <a:lnTo>
                    <a:pt x="7842" y="3500"/>
                  </a:lnTo>
                  <a:lnTo>
                    <a:pt x="7842" y="2975"/>
                  </a:lnTo>
                  <a:close/>
                  <a:moveTo>
                    <a:pt x="4662" y="5259"/>
                  </a:moveTo>
                  <a:lnTo>
                    <a:pt x="4662" y="7317"/>
                  </a:lnTo>
                  <a:lnTo>
                    <a:pt x="3596" y="7317"/>
                  </a:lnTo>
                  <a:lnTo>
                    <a:pt x="3596" y="5259"/>
                  </a:lnTo>
                  <a:close/>
                  <a:moveTo>
                    <a:pt x="7304" y="542"/>
                  </a:moveTo>
                  <a:lnTo>
                    <a:pt x="7304" y="7317"/>
                  </a:lnTo>
                  <a:lnTo>
                    <a:pt x="6252" y="7317"/>
                  </a:lnTo>
                  <a:lnTo>
                    <a:pt x="6252" y="542"/>
                  </a:lnTo>
                  <a:close/>
                  <a:moveTo>
                    <a:pt x="8370" y="4027"/>
                  </a:moveTo>
                  <a:lnTo>
                    <a:pt x="8370" y="7317"/>
                  </a:lnTo>
                  <a:lnTo>
                    <a:pt x="7842" y="7317"/>
                  </a:lnTo>
                  <a:lnTo>
                    <a:pt x="7842" y="4027"/>
                  </a:lnTo>
                  <a:close/>
                  <a:moveTo>
                    <a:pt x="9960" y="2451"/>
                  </a:moveTo>
                  <a:lnTo>
                    <a:pt x="9960" y="7317"/>
                  </a:lnTo>
                  <a:lnTo>
                    <a:pt x="8894" y="7317"/>
                  </a:lnTo>
                  <a:lnTo>
                    <a:pt x="8894" y="2451"/>
                  </a:lnTo>
                  <a:close/>
                  <a:moveTo>
                    <a:pt x="11440" y="4027"/>
                  </a:moveTo>
                  <a:lnTo>
                    <a:pt x="11440" y="10653"/>
                  </a:lnTo>
                  <a:lnTo>
                    <a:pt x="2115" y="10653"/>
                  </a:lnTo>
                  <a:lnTo>
                    <a:pt x="2115" y="4027"/>
                  </a:lnTo>
                  <a:lnTo>
                    <a:pt x="5727" y="4027"/>
                  </a:lnTo>
                  <a:lnTo>
                    <a:pt x="5727" y="7317"/>
                  </a:lnTo>
                  <a:lnTo>
                    <a:pt x="5186" y="7317"/>
                  </a:lnTo>
                  <a:lnTo>
                    <a:pt x="5186" y="4980"/>
                  </a:lnTo>
                  <a:cubicBezTo>
                    <a:pt x="5186" y="4844"/>
                    <a:pt x="5077" y="4718"/>
                    <a:pt x="4924" y="4718"/>
                  </a:cubicBezTo>
                  <a:lnTo>
                    <a:pt x="3334" y="4718"/>
                  </a:lnTo>
                  <a:cubicBezTo>
                    <a:pt x="3194" y="4718"/>
                    <a:pt x="3071" y="4844"/>
                    <a:pt x="3071" y="4980"/>
                  </a:cubicBezTo>
                  <a:lnTo>
                    <a:pt x="3071" y="7317"/>
                  </a:lnTo>
                  <a:lnTo>
                    <a:pt x="2932" y="7317"/>
                  </a:lnTo>
                  <a:cubicBezTo>
                    <a:pt x="2587" y="7334"/>
                    <a:pt x="2587" y="7832"/>
                    <a:pt x="2932" y="7845"/>
                  </a:cubicBezTo>
                  <a:lnTo>
                    <a:pt x="10624" y="7845"/>
                  </a:lnTo>
                  <a:cubicBezTo>
                    <a:pt x="10969" y="7832"/>
                    <a:pt x="10969" y="7334"/>
                    <a:pt x="10624" y="7317"/>
                  </a:cubicBezTo>
                  <a:lnTo>
                    <a:pt x="10484" y="7317"/>
                  </a:lnTo>
                  <a:lnTo>
                    <a:pt x="10484" y="4027"/>
                  </a:lnTo>
                  <a:close/>
                  <a:moveTo>
                    <a:pt x="12240" y="2975"/>
                  </a:moveTo>
                  <a:cubicBezTo>
                    <a:pt x="12380" y="2975"/>
                    <a:pt x="12502" y="3085"/>
                    <a:pt x="12502" y="3237"/>
                  </a:cubicBezTo>
                  <a:lnTo>
                    <a:pt x="12502" y="11716"/>
                  </a:lnTo>
                  <a:lnTo>
                    <a:pt x="8370" y="11716"/>
                  </a:lnTo>
                  <a:cubicBezTo>
                    <a:pt x="8217" y="11716"/>
                    <a:pt x="8104" y="11828"/>
                    <a:pt x="8104" y="11981"/>
                  </a:cubicBezTo>
                  <a:lnTo>
                    <a:pt x="5448" y="11981"/>
                  </a:lnTo>
                  <a:cubicBezTo>
                    <a:pt x="5448" y="11828"/>
                    <a:pt x="5339" y="11716"/>
                    <a:pt x="5186" y="11716"/>
                  </a:cubicBezTo>
                  <a:lnTo>
                    <a:pt x="1050" y="11716"/>
                  </a:lnTo>
                  <a:lnTo>
                    <a:pt x="1050" y="3237"/>
                  </a:lnTo>
                  <a:cubicBezTo>
                    <a:pt x="1050" y="3085"/>
                    <a:pt x="1176" y="2975"/>
                    <a:pt x="1329" y="2975"/>
                  </a:cubicBezTo>
                  <a:lnTo>
                    <a:pt x="5727" y="2975"/>
                  </a:lnTo>
                  <a:lnTo>
                    <a:pt x="5727" y="3500"/>
                  </a:lnTo>
                  <a:lnTo>
                    <a:pt x="1853" y="3500"/>
                  </a:lnTo>
                  <a:cubicBezTo>
                    <a:pt x="1701" y="3500"/>
                    <a:pt x="1591" y="3626"/>
                    <a:pt x="1591" y="3765"/>
                  </a:cubicBezTo>
                  <a:lnTo>
                    <a:pt x="1591" y="10915"/>
                  </a:lnTo>
                  <a:cubicBezTo>
                    <a:pt x="1591" y="11068"/>
                    <a:pt x="1701" y="11191"/>
                    <a:pt x="1853" y="11191"/>
                  </a:cubicBezTo>
                  <a:lnTo>
                    <a:pt x="11702" y="11191"/>
                  </a:lnTo>
                  <a:cubicBezTo>
                    <a:pt x="11855" y="11191"/>
                    <a:pt x="11965" y="11068"/>
                    <a:pt x="11965" y="10915"/>
                  </a:cubicBezTo>
                  <a:lnTo>
                    <a:pt x="11965" y="3765"/>
                  </a:lnTo>
                  <a:cubicBezTo>
                    <a:pt x="11965" y="3626"/>
                    <a:pt x="11855" y="3500"/>
                    <a:pt x="11702" y="3500"/>
                  </a:cubicBezTo>
                  <a:lnTo>
                    <a:pt x="10484" y="3500"/>
                  </a:lnTo>
                  <a:lnTo>
                    <a:pt x="10484" y="2975"/>
                  </a:lnTo>
                  <a:close/>
                  <a:moveTo>
                    <a:pt x="13030" y="12243"/>
                  </a:moveTo>
                  <a:lnTo>
                    <a:pt x="13030" y="12768"/>
                  </a:lnTo>
                  <a:cubicBezTo>
                    <a:pt x="13030" y="12921"/>
                    <a:pt x="12904" y="13043"/>
                    <a:pt x="12768" y="13043"/>
                  </a:cubicBezTo>
                  <a:lnTo>
                    <a:pt x="788" y="13043"/>
                  </a:lnTo>
                  <a:cubicBezTo>
                    <a:pt x="652" y="13043"/>
                    <a:pt x="525" y="12921"/>
                    <a:pt x="525" y="12768"/>
                  </a:cubicBezTo>
                  <a:lnTo>
                    <a:pt x="525" y="12243"/>
                  </a:lnTo>
                  <a:lnTo>
                    <a:pt x="4994" y="12243"/>
                  </a:lnTo>
                  <a:cubicBezTo>
                    <a:pt x="5090" y="12409"/>
                    <a:pt x="5256" y="12506"/>
                    <a:pt x="5448" y="12506"/>
                  </a:cubicBezTo>
                  <a:lnTo>
                    <a:pt x="8104" y="12506"/>
                  </a:lnTo>
                  <a:cubicBezTo>
                    <a:pt x="8300" y="12506"/>
                    <a:pt x="8466" y="12409"/>
                    <a:pt x="8562" y="12243"/>
                  </a:cubicBezTo>
                  <a:close/>
                  <a:moveTo>
                    <a:pt x="5989" y="1"/>
                  </a:moveTo>
                  <a:cubicBezTo>
                    <a:pt x="5837" y="1"/>
                    <a:pt x="5727" y="127"/>
                    <a:pt x="5727" y="280"/>
                  </a:cubicBezTo>
                  <a:lnTo>
                    <a:pt x="5727" y="2451"/>
                  </a:lnTo>
                  <a:lnTo>
                    <a:pt x="1329" y="2451"/>
                  </a:lnTo>
                  <a:cubicBezTo>
                    <a:pt x="884" y="2451"/>
                    <a:pt x="525" y="2796"/>
                    <a:pt x="525" y="3237"/>
                  </a:cubicBezTo>
                  <a:lnTo>
                    <a:pt x="525" y="11716"/>
                  </a:lnTo>
                  <a:lnTo>
                    <a:pt x="263" y="11716"/>
                  </a:lnTo>
                  <a:cubicBezTo>
                    <a:pt x="110" y="11716"/>
                    <a:pt x="1" y="11828"/>
                    <a:pt x="1" y="11981"/>
                  </a:cubicBezTo>
                  <a:lnTo>
                    <a:pt x="1" y="12768"/>
                  </a:lnTo>
                  <a:cubicBezTo>
                    <a:pt x="1" y="13209"/>
                    <a:pt x="359" y="13571"/>
                    <a:pt x="788" y="13571"/>
                  </a:cubicBezTo>
                  <a:lnTo>
                    <a:pt x="12768" y="13571"/>
                  </a:lnTo>
                  <a:cubicBezTo>
                    <a:pt x="13210" y="13571"/>
                    <a:pt x="13555" y="13209"/>
                    <a:pt x="13555" y="12768"/>
                  </a:cubicBezTo>
                  <a:lnTo>
                    <a:pt x="13555" y="11981"/>
                  </a:lnTo>
                  <a:cubicBezTo>
                    <a:pt x="13555" y="11828"/>
                    <a:pt x="13445" y="11716"/>
                    <a:pt x="13293" y="11716"/>
                  </a:cubicBezTo>
                  <a:lnTo>
                    <a:pt x="13030" y="11716"/>
                  </a:lnTo>
                  <a:lnTo>
                    <a:pt x="13030" y="3237"/>
                  </a:lnTo>
                  <a:cubicBezTo>
                    <a:pt x="13030" y="2796"/>
                    <a:pt x="12668" y="2451"/>
                    <a:pt x="12240" y="2451"/>
                  </a:cubicBezTo>
                  <a:lnTo>
                    <a:pt x="10484" y="2451"/>
                  </a:lnTo>
                  <a:lnTo>
                    <a:pt x="10484" y="2172"/>
                  </a:lnTo>
                  <a:cubicBezTo>
                    <a:pt x="10484" y="2036"/>
                    <a:pt x="10375" y="1909"/>
                    <a:pt x="10222" y="1909"/>
                  </a:cubicBezTo>
                  <a:lnTo>
                    <a:pt x="8632" y="1909"/>
                  </a:lnTo>
                  <a:cubicBezTo>
                    <a:pt x="8492" y="1909"/>
                    <a:pt x="8370" y="2036"/>
                    <a:pt x="8370" y="2172"/>
                  </a:cubicBezTo>
                  <a:lnTo>
                    <a:pt x="8370" y="2451"/>
                  </a:lnTo>
                  <a:lnTo>
                    <a:pt x="7842" y="2451"/>
                  </a:lnTo>
                  <a:lnTo>
                    <a:pt x="7842" y="280"/>
                  </a:lnTo>
                  <a:cubicBezTo>
                    <a:pt x="7842" y="127"/>
                    <a:pt x="7719" y="1"/>
                    <a:pt x="7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2583850" y="3465950"/>
              <a:ext cx="96125" cy="13225"/>
            </a:xfrm>
            <a:custGeom>
              <a:rect b="b" l="l" r="r" t="t"/>
              <a:pathLst>
                <a:path extrusionOk="0" h="529" w="3845">
                  <a:moveTo>
                    <a:pt x="345" y="1"/>
                  </a:moveTo>
                  <a:cubicBezTo>
                    <a:pt x="0" y="1"/>
                    <a:pt x="0" y="512"/>
                    <a:pt x="345" y="528"/>
                  </a:cubicBezTo>
                  <a:lnTo>
                    <a:pt x="3542" y="528"/>
                  </a:lnTo>
                  <a:cubicBezTo>
                    <a:pt x="3678" y="528"/>
                    <a:pt x="3804" y="429"/>
                    <a:pt x="3818" y="306"/>
                  </a:cubicBezTo>
                  <a:cubicBezTo>
                    <a:pt x="3844" y="140"/>
                    <a:pt x="3721" y="1"/>
                    <a:pt x="3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2583850" y="3492250"/>
              <a:ext cx="96125" cy="13150"/>
            </a:xfrm>
            <a:custGeom>
              <a:rect b="b" l="l" r="r" t="t"/>
              <a:pathLst>
                <a:path extrusionOk="0" h="526" w="3845">
                  <a:moveTo>
                    <a:pt x="345" y="1"/>
                  </a:moveTo>
                  <a:cubicBezTo>
                    <a:pt x="0" y="14"/>
                    <a:pt x="0" y="512"/>
                    <a:pt x="345" y="525"/>
                  </a:cubicBezTo>
                  <a:lnTo>
                    <a:pt x="3542" y="525"/>
                  </a:lnTo>
                  <a:cubicBezTo>
                    <a:pt x="3678" y="525"/>
                    <a:pt x="3804" y="442"/>
                    <a:pt x="3818" y="306"/>
                  </a:cubicBezTo>
                  <a:cubicBezTo>
                    <a:pt x="3844" y="140"/>
                    <a:pt x="3721" y="1"/>
                    <a:pt x="3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2695550" y="3465950"/>
              <a:ext cx="96125" cy="13225"/>
            </a:xfrm>
            <a:custGeom>
              <a:rect b="b" l="l" r="r" t="t"/>
              <a:pathLst>
                <a:path extrusionOk="0" h="529" w="3845">
                  <a:moveTo>
                    <a:pt x="359" y="1"/>
                  </a:moveTo>
                  <a:cubicBezTo>
                    <a:pt x="14" y="1"/>
                    <a:pt x="0" y="512"/>
                    <a:pt x="359" y="528"/>
                  </a:cubicBezTo>
                  <a:lnTo>
                    <a:pt x="3556" y="528"/>
                  </a:lnTo>
                  <a:cubicBezTo>
                    <a:pt x="3692" y="528"/>
                    <a:pt x="3805" y="429"/>
                    <a:pt x="3831" y="306"/>
                  </a:cubicBezTo>
                  <a:cubicBezTo>
                    <a:pt x="3844" y="140"/>
                    <a:pt x="37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2695550" y="3492250"/>
              <a:ext cx="96125" cy="13150"/>
            </a:xfrm>
            <a:custGeom>
              <a:rect b="b" l="l" r="r" t="t"/>
              <a:pathLst>
                <a:path extrusionOk="0" h="526" w="3845">
                  <a:moveTo>
                    <a:pt x="359" y="1"/>
                  </a:moveTo>
                  <a:cubicBezTo>
                    <a:pt x="14" y="14"/>
                    <a:pt x="0" y="512"/>
                    <a:pt x="359" y="525"/>
                  </a:cubicBezTo>
                  <a:lnTo>
                    <a:pt x="3556" y="525"/>
                  </a:lnTo>
                  <a:cubicBezTo>
                    <a:pt x="3692" y="525"/>
                    <a:pt x="3805" y="442"/>
                    <a:pt x="3831" y="306"/>
                  </a:cubicBezTo>
                  <a:cubicBezTo>
                    <a:pt x="3844" y="140"/>
                    <a:pt x="37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35"/>
          <p:cNvGrpSpPr/>
          <p:nvPr/>
        </p:nvGrpSpPr>
        <p:grpSpPr>
          <a:xfrm>
            <a:off x="2435860" y="2805838"/>
            <a:ext cx="339200" cy="304700"/>
            <a:chOff x="2489475" y="2699700"/>
            <a:chExt cx="339200" cy="304700"/>
          </a:xfrm>
        </p:grpSpPr>
        <p:sp>
          <p:nvSpPr>
            <p:cNvPr id="856" name="Google Shape;856;p35"/>
            <p:cNvSpPr/>
            <p:nvPr/>
          </p:nvSpPr>
          <p:spPr>
            <a:xfrm>
              <a:off x="2489475" y="2699700"/>
              <a:ext cx="339200" cy="304700"/>
            </a:xfrm>
            <a:custGeom>
              <a:rect b="b" l="l" r="r" t="t"/>
              <a:pathLst>
                <a:path extrusionOk="0" h="12188" w="13568">
                  <a:moveTo>
                    <a:pt x="12765" y="539"/>
                  </a:moveTo>
                  <a:cubicBezTo>
                    <a:pt x="12917" y="539"/>
                    <a:pt x="13043" y="652"/>
                    <a:pt x="13043" y="804"/>
                  </a:cubicBezTo>
                  <a:lnTo>
                    <a:pt x="13043" y="1067"/>
                  </a:lnTo>
                  <a:lnTo>
                    <a:pt x="4509" y="1067"/>
                  </a:lnTo>
                  <a:cubicBezTo>
                    <a:pt x="4356" y="1067"/>
                    <a:pt x="4246" y="1189"/>
                    <a:pt x="4246" y="1329"/>
                  </a:cubicBezTo>
                  <a:cubicBezTo>
                    <a:pt x="4246" y="1770"/>
                    <a:pt x="3885" y="2132"/>
                    <a:pt x="3443" y="2132"/>
                  </a:cubicBezTo>
                  <a:lnTo>
                    <a:pt x="539" y="2132"/>
                  </a:lnTo>
                  <a:lnTo>
                    <a:pt x="539" y="804"/>
                  </a:lnTo>
                  <a:cubicBezTo>
                    <a:pt x="539" y="652"/>
                    <a:pt x="648" y="539"/>
                    <a:pt x="801" y="539"/>
                  </a:cubicBezTo>
                  <a:close/>
                  <a:moveTo>
                    <a:pt x="13043" y="1591"/>
                  </a:moveTo>
                  <a:lnTo>
                    <a:pt x="13043" y="11397"/>
                  </a:lnTo>
                  <a:cubicBezTo>
                    <a:pt x="13043" y="11537"/>
                    <a:pt x="12917" y="11659"/>
                    <a:pt x="12765" y="11659"/>
                  </a:cubicBezTo>
                  <a:lnTo>
                    <a:pt x="801" y="11659"/>
                  </a:lnTo>
                  <a:cubicBezTo>
                    <a:pt x="648" y="11659"/>
                    <a:pt x="539" y="11537"/>
                    <a:pt x="539" y="11397"/>
                  </a:cubicBezTo>
                  <a:lnTo>
                    <a:pt x="539" y="2657"/>
                  </a:lnTo>
                  <a:lnTo>
                    <a:pt x="3443" y="2657"/>
                  </a:lnTo>
                  <a:cubicBezTo>
                    <a:pt x="4094" y="2657"/>
                    <a:pt x="4618" y="2199"/>
                    <a:pt x="4744" y="1591"/>
                  </a:cubicBezTo>
                  <a:close/>
                  <a:moveTo>
                    <a:pt x="801" y="1"/>
                  </a:moveTo>
                  <a:cubicBezTo>
                    <a:pt x="359" y="1"/>
                    <a:pt x="1" y="360"/>
                    <a:pt x="1" y="804"/>
                  </a:cubicBezTo>
                  <a:lnTo>
                    <a:pt x="1" y="11397"/>
                  </a:lnTo>
                  <a:cubicBezTo>
                    <a:pt x="1" y="11842"/>
                    <a:pt x="359" y="12187"/>
                    <a:pt x="801" y="12187"/>
                  </a:cubicBezTo>
                  <a:lnTo>
                    <a:pt x="12765" y="12187"/>
                  </a:lnTo>
                  <a:cubicBezTo>
                    <a:pt x="13209" y="12187"/>
                    <a:pt x="13568" y="11842"/>
                    <a:pt x="13568" y="11397"/>
                  </a:cubicBezTo>
                  <a:lnTo>
                    <a:pt x="13568" y="804"/>
                  </a:lnTo>
                  <a:cubicBezTo>
                    <a:pt x="13568" y="360"/>
                    <a:pt x="13209" y="1"/>
                    <a:pt x="12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2568975" y="2726100"/>
              <a:ext cx="13475" cy="13400"/>
            </a:xfrm>
            <a:custGeom>
              <a:rect b="b" l="l" r="r" t="t"/>
              <a:pathLst>
                <a:path extrusionOk="0" h="536" w="539">
                  <a:moveTo>
                    <a:pt x="270" y="1"/>
                  </a:moveTo>
                  <a:cubicBezTo>
                    <a:pt x="139" y="1"/>
                    <a:pt x="8" y="87"/>
                    <a:pt x="1" y="260"/>
                  </a:cubicBezTo>
                  <a:cubicBezTo>
                    <a:pt x="1" y="412"/>
                    <a:pt x="124" y="535"/>
                    <a:pt x="263" y="535"/>
                  </a:cubicBezTo>
                  <a:cubicBezTo>
                    <a:pt x="416" y="535"/>
                    <a:pt x="539" y="412"/>
                    <a:pt x="539" y="260"/>
                  </a:cubicBezTo>
                  <a:cubicBezTo>
                    <a:pt x="532" y="87"/>
                    <a:pt x="401"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2542675" y="2726100"/>
              <a:ext cx="13225" cy="13400"/>
            </a:xfrm>
            <a:custGeom>
              <a:rect b="b" l="l" r="r" t="t"/>
              <a:pathLst>
                <a:path extrusionOk="0" h="536" w="529">
                  <a:moveTo>
                    <a:pt x="263" y="1"/>
                  </a:moveTo>
                  <a:cubicBezTo>
                    <a:pt x="135" y="1"/>
                    <a:pt x="7" y="87"/>
                    <a:pt x="1" y="260"/>
                  </a:cubicBezTo>
                  <a:cubicBezTo>
                    <a:pt x="1" y="412"/>
                    <a:pt x="113" y="535"/>
                    <a:pt x="263" y="535"/>
                  </a:cubicBezTo>
                  <a:cubicBezTo>
                    <a:pt x="402" y="535"/>
                    <a:pt x="528" y="412"/>
                    <a:pt x="528" y="260"/>
                  </a:cubicBezTo>
                  <a:cubicBezTo>
                    <a:pt x="520" y="87"/>
                    <a:pt x="391"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2516050" y="2726100"/>
              <a:ext cx="13200" cy="13400"/>
            </a:xfrm>
            <a:custGeom>
              <a:rect b="b" l="l" r="r" t="t"/>
              <a:pathLst>
                <a:path extrusionOk="0" h="536" w="528">
                  <a:moveTo>
                    <a:pt x="265" y="1"/>
                  </a:moveTo>
                  <a:cubicBezTo>
                    <a:pt x="137" y="1"/>
                    <a:pt x="8" y="87"/>
                    <a:pt x="0" y="260"/>
                  </a:cubicBezTo>
                  <a:cubicBezTo>
                    <a:pt x="0" y="412"/>
                    <a:pt x="126" y="535"/>
                    <a:pt x="266" y="535"/>
                  </a:cubicBezTo>
                  <a:cubicBezTo>
                    <a:pt x="415" y="535"/>
                    <a:pt x="528" y="412"/>
                    <a:pt x="528" y="260"/>
                  </a:cubicBezTo>
                  <a:cubicBezTo>
                    <a:pt x="521" y="87"/>
                    <a:pt x="393" y="1"/>
                    <a:pt x="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2516050" y="2779225"/>
              <a:ext cx="286000" cy="198850"/>
            </a:xfrm>
            <a:custGeom>
              <a:rect b="b" l="l" r="r" t="t"/>
              <a:pathLst>
                <a:path extrusionOk="0" h="7954" w="11440">
                  <a:moveTo>
                    <a:pt x="10915" y="528"/>
                  </a:moveTo>
                  <a:lnTo>
                    <a:pt x="10915" y="7416"/>
                  </a:lnTo>
                  <a:lnTo>
                    <a:pt x="528" y="7416"/>
                  </a:lnTo>
                  <a:lnTo>
                    <a:pt x="528" y="528"/>
                  </a:lnTo>
                  <a:close/>
                  <a:moveTo>
                    <a:pt x="266" y="0"/>
                  </a:moveTo>
                  <a:cubicBezTo>
                    <a:pt x="126" y="0"/>
                    <a:pt x="0" y="126"/>
                    <a:pt x="0" y="262"/>
                  </a:cubicBezTo>
                  <a:lnTo>
                    <a:pt x="0" y="7678"/>
                  </a:lnTo>
                  <a:cubicBezTo>
                    <a:pt x="0" y="7831"/>
                    <a:pt x="126" y="7954"/>
                    <a:pt x="266" y="7954"/>
                  </a:cubicBezTo>
                  <a:lnTo>
                    <a:pt x="11177" y="7954"/>
                  </a:lnTo>
                  <a:cubicBezTo>
                    <a:pt x="11330" y="7954"/>
                    <a:pt x="11439" y="7831"/>
                    <a:pt x="11439" y="7678"/>
                  </a:cubicBezTo>
                  <a:lnTo>
                    <a:pt x="11439" y="262"/>
                  </a:lnTo>
                  <a:cubicBezTo>
                    <a:pt x="11439" y="126"/>
                    <a:pt x="11330" y="0"/>
                    <a:pt x="11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2538525" y="2805850"/>
              <a:ext cx="235225" cy="145600"/>
            </a:xfrm>
            <a:custGeom>
              <a:rect b="b" l="l" r="r" t="t"/>
              <a:pathLst>
                <a:path extrusionOk="0" h="5824" w="9409">
                  <a:moveTo>
                    <a:pt x="6032" y="512"/>
                  </a:moveTo>
                  <a:cubicBezTo>
                    <a:pt x="6225" y="512"/>
                    <a:pt x="6378" y="665"/>
                    <a:pt x="6378" y="857"/>
                  </a:cubicBezTo>
                  <a:cubicBezTo>
                    <a:pt x="6371" y="1086"/>
                    <a:pt x="6205" y="1201"/>
                    <a:pt x="6039" y="1201"/>
                  </a:cubicBezTo>
                  <a:cubicBezTo>
                    <a:pt x="5873" y="1201"/>
                    <a:pt x="5707" y="1086"/>
                    <a:pt x="5700" y="857"/>
                  </a:cubicBezTo>
                  <a:cubicBezTo>
                    <a:pt x="5700" y="665"/>
                    <a:pt x="5853" y="512"/>
                    <a:pt x="6032" y="512"/>
                  </a:cubicBezTo>
                  <a:close/>
                  <a:moveTo>
                    <a:pt x="1192" y="1481"/>
                  </a:moveTo>
                  <a:cubicBezTo>
                    <a:pt x="1385" y="1481"/>
                    <a:pt x="1538" y="1647"/>
                    <a:pt x="1538" y="1826"/>
                  </a:cubicBezTo>
                  <a:cubicBezTo>
                    <a:pt x="1531" y="2056"/>
                    <a:pt x="1365" y="2170"/>
                    <a:pt x="1199" y="2170"/>
                  </a:cubicBezTo>
                  <a:cubicBezTo>
                    <a:pt x="1033" y="2170"/>
                    <a:pt x="867" y="2056"/>
                    <a:pt x="860" y="1826"/>
                  </a:cubicBezTo>
                  <a:cubicBezTo>
                    <a:pt x="844" y="1647"/>
                    <a:pt x="1010" y="1481"/>
                    <a:pt x="1192" y="1481"/>
                  </a:cubicBezTo>
                  <a:close/>
                  <a:moveTo>
                    <a:pt x="3612" y="2949"/>
                  </a:moveTo>
                  <a:cubicBezTo>
                    <a:pt x="3805" y="2949"/>
                    <a:pt x="3958" y="3098"/>
                    <a:pt x="3958" y="3280"/>
                  </a:cubicBezTo>
                  <a:cubicBezTo>
                    <a:pt x="3951" y="3508"/>
                    <a:pt x="3785" y="3622"/>
                    <a:pt x="3619" y="3622"/>
                  </a:cubicBezTo>
                  <a:cubicBezTo>
                    <a:pt x="3453" y="3622"/>
                    <a:pt x="3287" y="3508"/>
                    <a:pt x="3280" y="3280"/>
                  </a:cubicBezTo>
                  <a:cubicBezTo>
                    <a:pt x="3280" y="3098"/>
                    <a:pt x="3433" y="2949"/>
                    <a:pt x="3612" y="2949"/>
                  </a:cubicBezTo>
                  <a:close/>
                  <a:moveTo>
                    <a:pt x="8452" y="2949"/>
                  </a:moveTo>
                  <a:cubicBezTo>
                    <a:pt x="8645" y="2949"/>
                    <a:pt x="8798" y="3098"/>
                    <a:pt x="8798" y="3280"/>
                  </a:cubicBezTo>
                  <a:cubicBezTo>
                    <a:pt x="8798" y="3473"/>
                    <a:pt x="8645" y="3626"/>
                    <a:pt x="8452" y="3626"/>
                  </a:cubicBezTo>
                  <a:cubicBezTo>
                    <a:pt x="8011" y="3612"/>
                    <a:pt x="8011" y="2962"/>
                    <a:pt x="8452" y="2949"/>
                  </a:cubicBezTo>
                  <a:close/>
                  <a:moveTo>
                    <a:pt x="1773" y="2490"/>
                  </a:moveTo>
                  <a:lnTo>
                    <a:pt x="2769" y="3085"/>
                  </a:lnTo>
                  <a:cubicBezTo>
                    <a:pt x="2656" y="3529"/>
                    <a:pt x="2935" y="3997"/>
                    <a:pt x="3333" y="4124"/>
                  </a:cubicBezTo>
                  <a:lnTo>
                    <a:pt x="3333" y="5299"/>
                  </a:lnTo>
                  <a:lnTo>
                    <a:pt x="1468" y="5299"/>
                  </a:lnTo>
                  <a:lnTo>
                    <a:pt x="1468" y="2670"/>
                  </a:lnTo>
                  <a:cubicBezTo>
                    <a:pt x="1577" y="2630"/>
                    <a:pt x="1674" y="2573"/>
                    <a:pt x="1773" y="2490"/>
                  </a:cubicBezTo>
                  <a:close/>
                  <a:moveTo>
                    <a:pt x="5644" y="1647"/>
                  </a:moveTo>
                  <a:cubicBezTo>
                    <a:pt x="5687" y="1661"/>
                    <a:pt x="5727" y="1687"/>
                    <a:pt x="5783" y="1704"/>
                  </a:cubicBezTo>
                  <a:lnTo>
                    <a:pt x="5783" y="5299"/>
                  </a:lnTo>
                  <a:lnTo>
                    <a:pt x="3901" y="5299"/>
                  </a:lnTo>
                  <a:lnTo>
                    <a:pt x="3901" y="4124"/>
                  </a:lnTo>
                  <a:cubicBezTo>
                    <a:pt x="4246" y="4011"/>
                    <a:pt x="4495" y="3679"/>
                    <a:pt x="4495" y="3294"/>
                  </a:cubicBezTo>
                  <a:cubicBezTo>
                    <a:pt x="4495" y="3141"/>
                    <a:pt x="4469" y="3015"/>
                    <a:pt x="4399" y="2892"/>
                  </a:cubicBezTo>
                  <a:lnTo>
                    <a:pt x="5644" y="1647"/>
                  </a:lnTo>
                  <a:close/>
                  <a:moveTo>
                    <a:pt x="6447" y="1647"/>
                  </a:moveTo>
                  <a:lnTo>
                    <a:pt x="7679" y="2892"/>
                  </a:lnTo>
                  <a:cubicBezTo>
                    <a:pt x="7430" y="3363"/>
                    <a:pt x="7692" y="3971"/>
                    <a:pt x="8190" y="4124"/>
                  </a:cubicBezTo>
                  <a:lnTo>
                    <a:pt x="8190" y="5299"/>
                  </a:lnTo>
                  <a:lnTo>
                    <a:pt x="6308" y="5299"/>
                  </a:lnTo>
                  <a:lnTo>
                    <a:pt x="6308" y="1704"/>
                  </a:lnTo>
                  <a:cubicBezTo>
                    <a:pt x="6351" y="1687"/>
                    <a:pt x="6404" y="1661"/>
                    <a:pt x="6447" y="1647"/>
                  </a:cubicBezTo>
                  <a:close/>
                  <a:moveTo>
                    <a:pt x="6015" y="1"/>
                  </a:moveTo>
                  <a:cubicBezTo>
                    <a:pt x="5387" y="1"/>
                    <a:pt x="4956" y="713"/>
                    <a:pt x="5259" y="1259"/>
                  </a:cubicBezTo>
                  <a:lnTo>
                    <a:pt x="4014" y="2517"/>
                  </a:lnTo>
                  <a:cubicBezTo>
                    <a:pt x="3894" y="2452"/>
                    <a:pt x="3757" y="2421"/>
                    <a:pt x="3620" y="2421"/>
                  </a:cubicBezTo>
                  <a:cubicBezTo>
                    <a:pt x="3408" y="2421"/>
                    <a:pt x="3196" y="2495"/>
                    <a:pt x="3045" y="2630"/>
                  </a:cubicBezTo>
                  <a:lnTo>
                    <a:pt x="2049" y="2036"/>
                  </a:lnTo>
                  <a:cubicBezTo>
                    <a:pt x="2170" y="1501"/>
                    <a:pt x="1754" y="970"/>
                    <a:pt x="1212" y="970"/>
                  </a:cubicBezTo>
                  <a:cubicBezTo>
                    <a:pt x="1206" y="970"/>
                    <a:pt x="1199" y="970"/>
                    <a:pt x="1192" y="970"/>
                  </a:cubicBezTo>
                  <a:cubicBezTo>
                    <a:pt x="196" y="983"/>
                    <a:pt x="1" y="2351"/>
                    <a:pt x="927" y="2670"/>
                  </a:cubicBezTo>
                  <a:lnTo>
                    <a:pt x="927" y="5299"/>
                  </a:lnTo>
                  <a:lnTo>
                    <a:pt x="595" y="5299"/>
                  </a:lnTo>
                  <a:cubicBezTo>
                    <a:pt x="236" y="5312"/>
                    <a:pt x="236" y="5810"/>
                    <a:pt x="595" y="5823"/>
                  </a:cubicBezTo>
                  <a:lnTo>
                    <a:pt x="9060" y="5823"/>
                  </a:lnTo>
                  <a:cubicBezTo>
                    <a:pt x="9408" y="5810"/>
                    <a:pt x="9408" y="5312"/>
                    <a:pt x="9060" y="5299"/>
                  </a:cubicBezTo>
                  <a:lnTo>
                    <a:pt x="8715" y="5299"/>
                  </a:lnTo>
                  <a:lnTo>
                    <a:pt x="8715" y="4124"/>
                  </a:lnTo>
                  <a:cubicBezTo>
                    <a:pt x="9076" y="4011"/>
                    <a:pt x="9325" y="3679"/>
                    <a:pt x="9325" y="3294"/>
                  </a:cubicBezTo>
                  <a:cubicBezTo>
                    <a:pt x="9336" y="2789"/>
                    <a:pt x="8905" y="2418"/>
                    <a:pt x="8446" y="2418"/>
                  </a:cubicBezTo>
                  <a:cubicBezTo>
                    <a:pt x="8313" y="2418"/>
                    <a:pt x="8178" y="2449"/>
                    <a:pt x="8051" y="2517"/>
                  </a:cubicBezTo>
                  <a:lnTo>
                    <a:pt x="6806" y="1259"/>
                  </a:lnTo>
                  <a:cubicBezTo>
                    <a:pt x="7108" y="713"/>
                    <a:pt x="6678" y="1"/>
                    <a:pt x="6050" y="1"/>
                  </a:cubicBezTo>
                  <a:cubicBezTo>
                    <a:pt x="6044" y="1"/>
                    <a:pt x="6038" y="1"/>
                    <a:pt x="6032" y="1"/>
                  </a:cubicBezTo>
                  <a:cubicBezTo>
                    <a:pt x="6027" y="1"/>
                    <a:pt x="6021" y="1"/>
                    <a:pt x="6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35"/>
          <p:cNvSpPr txBox="1"/>
          <p:nvPr>
            <p:ph idx="8" type="title"/>
          </p:nvPr>
        </p:nvSpPr>
        <p:spPr>
          <a:xfrm>
            <a:off x="1450200" y="2674700"/>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11" name="Google Shape;811;p35"/>
          <p:cNvSpPr txBox="1"/>
          <p:nvPr>
            <p:ph idx="9" type="title"/>
          </p:nvPr>
        </p:nvSpPr>
        <p:spPr>
          <a:xfrm>
            <a:off x="3844625" y="1229151"/>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18" name="Google Shape;818;p35"/>
          <p:cNvSpPr txBox="1"/>
          <p:nvPr>
            <p:ph idx="13" type="title"/>
          </p:nvPr>
        </p:nvSpPr>
        <p:spPr>
          <a:xfrm>
            <a:off x="3844625" y="2674699"/>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862" name="Google Shape;862;p35"/>
          <p:cNvSpPr txBox="1"/>
          <p:nvPr>
            <p:ph idx="14" type="title"/>
          </p:nvPr>
        </p:nvSpPr>
        <p:spPr>
          <a:xfrm>
            <a:off x="6239100" y="1229152"/>
            <a:ext cx="567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63" name="Google Shape;863;p35"/>
          <p:cNvSpPr txBox="1"/>
          <p:nvPr>
            <p:ph idx="15" type="title"/>
          </p:nvPr>
        </p:nvSpPr>
        <p:spPr>
          <a:xfrm>
            <a:off x="6239100" y="2674703"/>
            <a:ext cx="567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808" name="Google Shape;808;p35"/>
          <p:cNvSpPr txBox="1"/>
          <p:nvPr>
            <p:ph idx="7" type="title"/>
          </p:nvPr>
        </p:nvSpPr>
        <p:spPr>
          <a:xfrm>
            <a:off x="1450150" y="1229150"/>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864" name="Google Shape;864;p35"/>
          <p:cNvCxnSpPr>
            <a:stCxn id="863" idx="3"/>
            <a:endCxn id="819" idx="1"/>
          </p:cNvCxnSpPr>
          <p:nvPr/>
        </p:nvCxnSpPr>
        <p:spPr>
          <a:xfrm flipH="1" rot="10800000">
            <a:off x="6806100" y="2958053"/>
            <a:ext cx="304800" cy="3000"/>
          </a:xfrm>
          <a:prstGeom prst="straightConnector1">
            <a:avLst/>
          </a:prstGeom>
          <a:noFill/>
          <a:ln cap="flat" cmpd="sng" w="9525">
            <a:solidFill>
              <a:schemeClr val="dk1"/>
            </a:solidFill>
            <a:prstDash val="solid"/>
            <a:round/>
            <a:headEnd len="med" w="med" type="none"/>
            <a:tailEnd len="med" w="med" type="diamond"/>
          </a:ln>
        </p:spPr>
      </p:cxnSp>
      <p:cxnSp>
        <p:nvCxnSpPr>
          <p:cNvPr id="865" name="Google Shape;865;p35"/>
          <p:cNvCxnSpPr>
            <a:stCxn id="862" idx="3"/>
            <a:endCxn id="812" idx="1"/>
          </p:cNvCxnSpPr>
          <p:nvPr/>
        </p:nvCxnSpPr>
        <p:spPr>
          <a:xfrm flipH="1" rot="10800000">
            <a:off x="6806100" y="1512502"/>
            <a:ext cx="304800" cy="3000"/>
          </a:xfrm>
          <a:prstGeom prst="straightConnector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62"/>
          <p:cNvSpPr txBox="1"/>
          <p:nvPr>
            <p:ph type="title"/>
          </p:nvPr>
        </p:nvSpPr>
        <p:spPr>
          <a:xfrm>
            <a:off x="2085025" y="1564950"/>
            <a:ext cx="51765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170" name="Google Shape;1170;p62"/>
          <p:cNvSpPr txBox="1"/>
          <p:nvPr>
            <p:ph idx="2" type="title"/>
          </p:nvPr>
        </p:nvSpPr>
        <p:spPr>
          <a:xfrm>
            <a:off x="1050075" y="1564950"/>
            <a:ext cx="969000" cy="15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171" name="Google Shape;1171;p62"/>
          <p:cNvGrpSpPr/>
          <p:nvPr/>
        </p:nvGrpSpPr>
        <p:grpSpPr>
          <a:xfrm flipH="1">
            <a:off x="6775879" y="3868746"/>
            <a:ext cx="3599787" cy="1044104"/>
            <a:chOff x="-1431671" y="656496"/>
            <a:chExt cx="3599787" cy="1044104"/>
          </a:xfrm>
        </p:grpSpPr>
        <p:grpSp>
          <p:nvGrpSpPr>
            <p:cNvPr id="1172" name="Google Shape;1172;p62"/>
            <p:cNvGrpSpPr/>
            <p:nvPr/>
          </p:nvGrpSpPr>
          <p:grpSpPr>
            <a:xfrm>
              <a:off x="-368508" y="1432892"/>
              <a:ext cx="1567047" cy="45661"/>
              <a:chOff x="1754675" y="2661275"/>
              <a:chExt cx="1945675" cy="56700"/>
            </a:xfrm>
          </p:grpSpPr>
          <p:cxnSp>
            <p:nvCxnSpPr>
              <p:cNvPr id="1173" name="Google Shape;1173;p62"/>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174" name="Google Shape;1174;p6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62"/>
            <p:cNvGrpSpPr/>
            <p:nvPr/>
          </p:nvGrpSpPr>
          <p:grpSpPr>
            <a:xfrm>
              <a:off x="-766480" y="1564412"/>
              <a:ext cx="1561280" cy="136187"/>
              <a:chOff x="1754675" y="2824000"/>
              <a:chExt cx="4728285" cy="412439"/>
            </a:xfrm>
          </p:grpSpPr>
          <p:sp>
            <p:nvSpPr>
              <p:cNvPr id="1176" name="Google Shape;1176;p6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177" name="Google Shape;1177;p6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62"/>
            <p:cNvGrpSpPr/>
            <p:nvPr/>
          </p:nvGrpSpPr>
          <p:grpSpPr>
            <a:xfrm>
              <a:off x="-1431671" y="1201087"/>
              <a:ext cx="3070084" cy="102364"/>
              <a:chOff x="1779150" y="2604263"/>
              <a:chExt cx="3811875" cy="127113"/>
            </a:xfrm>
          </p:grpSpPr>
          <p:sp>
            <p:nvSpPr>
              <p:cNvPr id="1179" name="Google Shape;1179;p6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180" name="Google Shape;1180;p6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62"/>
            <p:cNvGrpSpPr/>
            <p:nvPr/>
          </p:nvGrpSpPr>
          <p:grpSpPr>
            <a:xfrm>
              <a:off x="-856941" y="773805"/>
              <a:ext cx="2877996" cy="223763"/>
              <a:chOff x="1748550" y="2064750"/>
              <a:chExt cx="3573375" cy="277863"/>
            </a:xfrm>
          </p:grpSpPr>
          <p:sp>
            <p:nvSpPr>
              <p:cNvPr id="1182" name="Google Shape;1182;p62"/>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1183" name="Google Shape;1183;p62"/>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62"/>
            <p:cNvGrpSpPr/>
            <p:nvPr/>
          </p:nvGrpSpPr>
          <p:grpSpPr>
            <a:xfrm>
              <a:off x="-856882" y="656496"/>
              <a:ext cx="2430997" cy="185534"/>
              <a:chOff x="1748547" y="1392116"/>
              <a:chExt cx="5911958" cy="451312"/>
            </a:xfrm>
          </p:grpSpPr>
          <p:sp>
            <p:nvSpPr>
              <p:cNvPr id="1185" name="Google Shape;1185;p62"/>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186" name="Google Shape;1186;p62"/>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62"/>
            <p:cNvGrpSpPr/>
            <p:nvPr/>
          </p:nvGrpSpPr>
          <p:grpSpPr>
            <a:xfrm>
              <a:off x="-842187" y="1064790"/>
              <a:ext cx="3010303" cy="45661"/>
              <a:chOff x="1766900" y="2869225"/>
              <a:chExt cx="3737650" cy="56700"/>
            </a:xfrm>
          </p:grpSpPr>
          <p:cxnSp>
            <p:nvCxnSpPr>
              <p:cNvPr id="1188" name="Google Shape;1188;p6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189" name="Google Shape;1189;p6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63"/>
          <p:cNvSpPr txBox="1"/>
          <p:nvPr>
            <p:ph type="title"/>
          </p:nvPr>
        </p:nvSpPr>
        <p:spPr>
          <a:xfrm>
            <a:off x="567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Barlow"/>
                <a:ea typeface="Barlow"/>
                <a:cs typeface="Barlow"/>
                <a:sym typeface="Barlow"/>
              </a:rPr>
              <a:t>Best Result</a:t>
            </a:r>
            <a:endParaRPr sz="2400"/>
          </a:p>
        </p:txBody>
      </p:sp>
      <p:sp>
        <p:nvSpPr>
          <p:cNvPr id="1195" name="Google Shape;1195;p63"/>
          <p:cNvSpPr txBox="1"/>
          <p:nvPr/>
        </p:nvSpPr>
        <p:spPr>
          <a:xfrm>
            <a:off x="2837900" y="854500"/>
            <a:ext cx="52683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Barlow"/>
              <a:ea typeface="Barlow"/>
              <a:cs typeface="Barlow"/>
              <a:sym typeface="Barlow"/>
            </a:endParaRPr>
          </a:p>
        </p:txBody>
      </p:sp>
      <p:sp>
        <p:nvSpPr>
          <p:cNvPr id="1196" name="Google Shape;1196;p63"/>
          <p:cNvSpPr txBox="1"/>
          <p:nvPr/>
        </p:nvSpPr>
        <p:spPr>
          <a:xfrm>
            <a:off x="4866950" y="677350"/>
            <a:ext cx="4427100" cy="9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accent1"/>
                </a:solidFill>
                <a:latin typeface="Barlow"/>
                <a:ea typeface="Barlow"/>
                <a:cs typeface="Barlow"/>
                <a:sym typeface="Barlow"/>
              </a:rPr>
              <a:t>Goal</a:t>
            </a:r>
            <a:endParaRPr b="1" sz="1200">
              <a:solidFill>
                <a:schemeClr val="accent1"/>
              </a:solidFill>
              <a:latin typeface="Barlow"/>
              <a:ea typeface="Barlow"/>
              <a:cs typeface="Barlow"/>
              <a:sym typeface="Barlow"/>
            </a:endParaRPr>
          </a:p>
          <a:p>
            <a:pPr indent="-304800" lvl="0" marL="457200" rtl="0" algn="l">
              <a:lnSpc>
                <a:spcPct val="115000"/>
              </a:lnSpc>
              <a:spcBef>
                <a:spcPts val="1200"/>
              </a:spcBef>
              <a:spcAft>
                <a:spcPts val="0"/>
              </a:spcAft>
              <a:buSzPts val="1200"/>
              <a:buFont typeface="Barlow"/>
              <a:buChar char="●"/>
            </a:pPr>
            <a:r>
              <a:rPr lang="en" sz="1200">
                <a:latin typeface="Barlow"/>
                <a:ea typeface="Barlow"/>
                <a:cs typeface="Barlow"/>
                <a:sym typeface="Barlow"/>
              </a:rPr>
              <a:t>Optimizing Stacked Model for Imbalanced Data</a:t>
            </a:r>
            <a:endParaRPr sz="1200">
              <a:latin typeface="Barlow"/>
              <a:ea typeface="Barlow"/>
              <a:cs typeface="Barlow"/>
              <a:sym typeface="Barlow"/>
            </a:endParaRPr>
          </a:p>
        </p:txBody>
      </p:sp>
      <p:sp>
        <p:nvSpPr>
          <p:cNvPr id="1197" name="Google Shape;1197;p63"/>
          <p:cNvSpPr txBox="1"/>
          <p:nvPr/>
        </p:nvSpPr>
        <p:spPr>
          <a:xfrm>
            <a:off x="114650" y="952525"/>
            <a:ext cx="4295100" cy="670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500">
                <a:solidFill>
                  <a:schemeClr val="dk1"/>
                </a:solidFill>
                <a:latin typeface="Barlow"/>
                <a:ea typeface="Barlow"/>
                <a:cs typeface="Barlow"/>
                <a:sym typeface="Barlow"/>
              </a:rPr>
              <a:t>Recall: 0.77 for both class 1 and class 0</a:t>
            </a:r>
            <a:endParaRPr b="1" sz="1500">
              <a:solidFill>
                <a:schemeClr val="dk1"/>
              </a:solidFill>
              <a:latin typeface="Barlow"/>
              <a:ea typeface="Barlow"/>
              <a:cs typeface="Barlow"/>
              <a:sym typeface="Barlow"/>
            </a:endParaRPr>
          </a:p>
        </p:txBody>
      </p:sp>
      <p:sp>
        <p:nvSpPr>
          <p:cNvPr id="1198" name="Google Shape;1198;p63"/>
          <p:cNvSpPr txBox="1"/>
          <p:nvPr/>
        </p:nvSpPr>
        <p:spPr>
          <a:xfrm>
            <a:off x="4866950" y="1609375"/>
            <a:ext cx="3580500" cy="294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accent1"/>
                </a:solidFill>
              </a:rPr>
              <a:t>Key Steps:</a:t>
            </a:r>
            <a:endParaRPr b="1" sz="1100">
              <a:solidFill>
                <a:schemeClr val="accent1"/>
              </a:solidFill>
            </a:endParaRPr>
          </a:p>
          <a:p>
            <a:pPr indent="-304800" lvl="0" marL="457200" marR="0" rtl="0" algn="l">
              <a:lnSpc>
                <a:spcPct val="115000"/>
              </a:lnSpc>
              <a:spcBef>
                <a:spcPts val="1200"/>
              </a:spcBef>
              <a:spcAft>
                <a:spcPts val="0"/>
              </a:spcAft>
              <a:buSzPts val="1200"/>
              <a:buFont typeface="Barlow"/>
              <a:buChar char="●"/>
            </a:pPr>
            <a:r>
              <a:rPr lang="en" sz="1200">
                <a:latin typeface="Barlow"/>
                <a:ea typeface="Barlow"/>
                <a:cs typeface="Barlow"/>
                <a:sym typeface="Barlow"/>
              </a:rPr>
              <a:t>Combine predictions from base models (e.g., LightGBM and Random Forest).</a:t>
            </a:r>
            <a:endParaRPr sz="200">
              <a:latin typeface="Barlow"/>
              <a:ea typeface="Barlow"/>
              <a:cs typeface="Barlow"/>
              <a:sym typeface="Barlow"/>
            </a:endParaRPr>
          </a:p>
          <a:p>
            <a:pPr indent="-304800" lvl="0" marL="457200" marR="0" rtl="0" algn="l">
              <a:lnSpc>
                <a:spcPct val="115000"/>
              </a:lnSpc>
              <a:spcBef>
                <a:spcPts val="0"/>
              </a:spcBef>
              <a:spcAft>
                <a:spcPts val="0"/>
              </a:spcAft>
              <a:buSzPts val="1200"/>
              <a:buFont typeface="Barlow"/>
              <a:buChar char="●"/>
            </a:pPr>
            <a:r>
              <a:rPr lang="en" sz="1200">
                <a:latin typeface="Barlow"/>
                <a:ea typeface="Barlow"/>
                <a:cs typeface="Barlow"/>
                <a:sym typeface="Barlow"/>
              </a:rPr>
              <a:t>Train a Logistic Regression meta-model optimized for recall.</a:t>
            </a:r>
            <a:endParaRPr sz="1200">
              <a:latin typeface="Barlow"/>
              <a:ea typeface="Barlow"/>
              <a:cs typeface="Barlow"/>
              <a:sym typeface="Barlow"/>
            </a:endParaRPr>
          </a:p>
          <a:p>
            <a:pPr indent="-304800" lvl="0" marL="457200" marR="0" rtl="0" algn="l">
              <a:lnSpc>
                <a:spcPct val="115000"/>
              </a:lnSpc>
              <a:spcBef>
                <a:spcPts val="0"/>
              </a:spcBef>
              <a:spcAft>
                <a:spcPts val="0"/>
              </a:spcAft>
              <a:buSzPts val="1200"/>
              <a:buFont typeface="Barlow"/>
              <a:buChar char="●"/>
            </a:pPr>
            <a:r>
              <a:rPr lang="en" sz="1200">
                <a:latin typeface="Barlow"/>
                <a:ea typeface="Barlow"/>
                <a:cs typeface="Barlow"/>
                <a:sym typeface="Barlow"/>
              </a:rPr>
              <a:t>Use GridSearchCV to tune hyperparameters for better recall.</a:t>
            </a:r>
            <a:endParaRPr sz="1200">
              <a:latin typeface="Barlow"/>
              <a:ea typeface="Barlow"/>
              <a:cs typeface="Barlow"/>
              <a:sym typeface="Barlow"/>
            </a:endParaRPr>
          </a:p>
          <a:p>
            <a:pPr indent="-304800" lvl="0" marL="457200" marR="0" rtl="0" algn="l">
              <a:lnSpc>
                <a:spcPct val="115000"/>
              </a:lnSpc>
              <a:spcBef>
                <a:spcPts val="0"/>
              </a:spcBef>
              <a:spcAft>
                <a:spcPts val="0"/>
              </a:spcAft>
              <a:buSzPts val="1200"/>
              <a:buFont typeface="Barlow"/>
              <a:buChar char="●"/>
            </a:pPr>
            <a:r>
              <a:rPr lang="en" sz="1200">
                <a:latin typeface="Barlow"/>
                <a:ea typeface="Barlow"/>
                <a:cs typeface="Barlow"/>
                <a:sym typeface="Barlow"/>
              </a:rPr>
              <a:t>Chose recall as main evaluation metric: suitable for predicting high-risk cases for healthcare intervention</a:t>
            </a:r>
            <a:endParaRPr sz="1200">
              <a:latin typeface="Barlow"/>
              <a:ea typeface="Barlow"/>
              <a:cs typeface="Barlow"/>
              <a:sym typeface="Barlow"/>
            </a:endParaRPr>
          </a:p>
          <a:p>
            <a:pPr indent="-304800" lvl="0" marL="457200" marR="0" rtl="0" algn="l">
              <a:lnSpc>
                <a:spcPct val="115000"/>
              </a:lnSpc>
              <a:spcBef>
                <a:spcPts val="0"/>
              </a:spcBef>
              <a:spcAft>
                <a:spcPts val="0"/>
              </a:spcAft>
              <a:buSzPts val="1200"/>
              <a:buFont typeface="Barlow"/>
              <a:buChar char="●"/>
            </a:pPr>
            <a:r>
              <a:rPr lang="en" sz="1200">
                <a:latin typeface="Barlow"/>
                <a:ea typeface="Barlow"/>
                <a:cs typeface="Barlow"/>
                <a:sym typeface="Barlow"/>
              </a:rPr>
              <a:t>Visualize ROC and perform k fold cross validation to evaluate the model</a:t>
            </a:r>
            <a:endParaRPr sz="1200">
              <a:latin typeface="Barlow"/>
              <a:ea typeface="Barlow"/>
              <a:cs typeface="Barlow"/>
              <a:sym typeface="Barlow"/>
            </a:endParaRPr>
          </a:p>
        </p:txBody>
      </p:sp>
      <p:pic>
        <p:nvPicPr>
          <p:cNvPr id="1199" name="Google Shape;1199;p63"/>
          <p:cNvPicPr preferRelativeResize="0"/>
          <p:nvPr/>
        </p:nvPicPr>
        <p:blipFill>
          <a:blip r:embed="rId3">
            <a:alphaModFix/>
          </a:blip>
          <a:stretch>
            <a:fillRect/>
          </a:stretch>
        </p:blipFill>
        <p:spPr>
          <a:xfrm>
            <a:off x="152400" y="1546525"/>
            <a:ext cx="4104949" cy="31129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64"/>
          <p:cNvSpPr txBox="1"/>
          <p:nvPr>
            <p:ph type="title"/>
          </p:nvPr>
        </p:nvSpPr>
        <p:spPr>
          <a:xfrm>
            <a:off x="567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Barlow"/>
                <a:ea typeface="Barlow"/>
                <a:cs typeface="Barlow"/>
                <a:sym typeface="Barlow"/>
              </a:rPr>
              <a:t>Data Resampling and SMOTE</a:t>
            </a:r>
            <a:endParaRPr sz="2400"/>
          </a:p>
        </p:txBody>
      </p:sp>
      <p:sp>
        <p:nvSpPr>
          <p:cNvPr id="1205" name="Google Shape;1205;p64"/>
          <p:cNvSpPr txBox="1"/>
          <p:nvPr/>
        </p:nvSpPr>
        <p:spPr>
          <a:xfrm>
            <a:off x="114650" y="952525"/>
            <a:ext cx="4295100" cy="670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500">
                <a:solidFill>
                  <a:schemeClr val="dk1"/>
                </a:solidFill>
                <a:latin typeface="Barlow"/>
                <a:ea typeface="Barlow"/>
                <a:cs typeface="Barlow"/>
                <a:sym typeface="Barlow"/>
              </a:rPr>
              <a:t>Imbalance</a:t>
            </a:r>
            <a:r>
              <a:rPr b="1" lang="en" sz="1500">
                <a:solidFill>
                  <a:schemeClr val="dk1"/>
                </a:solidFill>
                <a:latin typeface="Barlow"/>
                <a:ea typeface="Barlow"/>
                <a:cs typeface="Barlow"/>
                <a:sym typeface="Barlow"/>
              </a:rPr>
              <a:t> Data:</a:t>
            </a:r>
            <a:endParaRPr b="1" sz="1500">
              <a:solidFill>
                <a:schemeClr val="dk1"/>
              </a:solidFill>
              <a:latin typeface="Barlow"/>
              <a:ea typeface="Barlow"/>
              <a:cs typeface="Barlow"/>
              <a:sym typeface="Barlow"/>
            </a:endParaRPr>
          </a:p>
          <a:p>
            <a:pPr indent="0" lvl="0" marL="457200" rtl="0" algn="l">
              <a:spcBef>
                <a:spcPts val="0"/>
              </a:spcBef>
              <a:spcAft>
                <a:spcPts val="0"/>
              </a:spcAft>
              <a:buNone/>
            </a:pPr>
            <a:r>
              <a:rPr b="1" lang="en" sz="1500">
                <a:solidFill>
                  <a:schemeClr val="dk1"/>
                </a:solidFill>
                <a:latin typeface="Barlow"/>
                <a:ea typeface="Barlow"/>
                <a:cs typeface="Barlow"/>
                <a:sym typeface="Barlow"/>
              </a:rPr>
              <a:t>Class 1 (high risk) / Class 0 is ~1/9</a:t>
            </a:r>
            <a:endParaRPr b="1" sz="1500">
              <a:solidFill>
                <a:schemeClr val="dk1"/>
              </a:solidFill>
              <a:latin typeface="Barlow"/>
              <a:ea typeface="Barlow"/>
              <a:cs typeface="Barlow"/>
              <a:sym typeface="Barlow"/>
            </a:endParaRPr>
          </a:p>
        </p:txBody>
      </p:sp>
      <p:sp>
        <p:nvSpPr>
          <p:cNvPr id="1206" name="Google Shape;1206;p64"/>
          <p:cNvSpPr txBox="1"/>
          <p:nvPr/>
        </p:nvSpPr>
        <p:spPr>
          <a:xfrm>
            <a:off x="4409750" y="771175"/>
            <a:ext cx="5124000" cy="18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accent1"/>
                </a:solidFill>
              </a:rPr>
              <a:t>Oversampling class 1 using SMOTE (Synthetic Minority Oversampling Technique).</a:t>
            </a:r>
            <a:endParaRPr b="1" sz="1100">
              <a:solidFill>
                <a:schemeClr val="accent1"/>
              </a:solidFill>
            </a:endParaRPr>
          </a:p>
          <a:p>
            <a:pPr indent="0" lvl="0" marL="0" rtl="0" algn="l">
              <a:lnSpc>
                <a:spcPct val="115000"/>
              </a:lnSpc>
              <a:spcBef>
                <a:spcPts val="1200"/>
              </a:spcBef>
              <a:spcAft>
                <a:spcPts val="1200"/>
              </a:spcAft>
              <a:buNone/>
            </a:pPr>
            <a:r>
              <a:rPr b="1" lang="en" sz="1100">
                <a:solidFill>
                  <a:schemeClr val="accent1"/>
                </a:solidFill>
              </a:rPr>
              <a:t>Undersampling the class 0.</a:t>
            </a:r>
            <a:endParaRPr sz="1200">
              <a:solidFill>
                <a:schemeClr val="dk1"/>
              </a:solidFill>
              <a:latin typeface="Barlow"/>
              <a:ea typeface="Barlow"/>
              <a:cs typeface="Barlow"/>
              <a:sym typeface="Barlow"/>
            </a:endParaRPr>
          </a:p>
        </p:txBody>
      </p:sp>
      <p:pic>
        <p:nvPicPr>
          <p:cNvPr id="1207" name="Google Shape;1207;p64"/>
          <p:cNvPicPr preferRelativeResize="0"/>
          <p:nvPr/>
        </p:nvPicPr>
        <p:blipFill>
          <a:blip r:embed="rId3">
            <a:alphaModFix/>
          </a:blip>
          <a:stretch>
            <a:fillRect/>
          </a:stretch>
        </p:blipFill>
        <p:spPr>
          <a:xfrm>
            <a:off x="480875" y="1998000"/>
            <a:ext cx="3483236" cy="1919525"/>
          </a:xfrm>
          <a:prstGeom prst="rect">
            <a:avLst/>
          </a:prstGeom>
          <a:noFill/>
          <a:ln>
            <a:noFill/>
          </a:ln>
        </p:spPr>
      </p:pic>
      <p:pic>
        <p:nvPicPr>
          <p:cNvPr id="1208" name="Google Shape;1208;p64"/>
          <p:cNvPicPr preferRelativeResize="0"/>
          <p:nvPr/>
        </p:nvPicPr>
        <p:blipFill>
          <a:blip r:embed="rId4">
            <a:alphaModFix/>
          </a:blip>
          <a:stretch>
            <a:fillRect/>
          </a:stretch>
        </p:blipFill>
        <p:spPr>
          <a:xfrm>
            <a:off x="4409761" y="1977725"/>
            <a:ext cx="4317951" cy="1919525"/>
          </a:xfrm>
          <a:prstGeom prst="rect">
            <a:avLst/>
          </a:prstGeom>
          <a:noFill/>
          <a:ln>
            <a:noFill/>
          </a:ln>
        </p:spPr>
      </p:pic>
      <p:sp>
        <p:nvSpPr>
          <p:cNvPr id="1209" name="Google Shape;1209;p64"/>
          <p:cNvSpPr txBox="1"/>
          <p:nvPr/>
        </p:nvSpPr>
        <p:spPr>
          <a:xfrm>
            <a:off x="5557425" y="4323625"/>
            <a:ext cx="39519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Reference: </a:t>
            </a:r>
            <a:r>
              <a:rPr lang="en" sz="800" u="sng">
                <a:solidFill>
                  <a:schemeClr val="hlink"/>
                </a:solidFill>
                <a:latin typeface="Barlow"/>
                <a:ea typeface="Barlow"/>
                <a:cs typeface="Barlow"/>
                <a:sym typeface="Barlow"/>
                <a:hlinkClick r:id="rId5"/>
              </a:rPr>
              <a:t>https://emilia-orellana44.medium.com/smote-2acd5dd09948</a:t>
            </a:r>
            <a:r>
              <a:rPr lang="en" sz="800">
                <a:solidFill>
                  <a:schemeClr val="dk1"/>
                </a:solidFill>
                <a:latin typeface="Barlow"/>
                <a:ea typeface="Barlow"/>
                <a:cs typeface="Barlow"/>
                <a:sym typeface="Barlow"/>
              </a:rPr>
              <a:t> </a:t>
            </a:r>
            <a:endParaRPr sz="800">
              <a:solidFill>
                <a:schemeClr val="dk1"/>
              </a:solidFill>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65"/>
          <p:cNvSpPr txBox="1"/>
          <p:nvPr>
            <p:ph type="title"/>
          </p:nvPr>
        </p:nvSpPr>
        <p:spPr>
          <a:xfrm>
            <a:off x="567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Barlow"/>
                <a:ea typeface="Barlow"/>
                <a:cs typeface="Barlow"/>
                <a:sym typeface="Barlow"/>
              </a:rPr>
              <a:t>Individual Result</a:t>
            </a:r>
            <a:r>
              <a:rPr b="1" lang="en" sz="2400">
                <a:solidFill>
                  <a:schemeClr val="accent1"/>
                </a:solidFill>
                <a:latin typeface="Barlow"/>
                <a:ea typeface="Barlow"/>
                <a:cs typeface="Barlow"/>
                <a:sym typeface="Barlow"/>
              </a:rPr>
              <a:t> of Light GBM and </a:t>
            </a:r>
            <a:r>
              <a:rPr b="1" lang="en" sz="2400">
                <a:solidFill>
                  <a:schemeClr val="accent1"/>
                </a:solidFill>
                <a:latin typeface="Barlow"/>
                <a:ea typeface="Barlow"/>
                <a:cs typeface="Barlow"/>
                <a:sym typeface="Barlow"/>
              </a:rPr>
              <a:t>RF</a:t>
            </a:r>
            <a:endParaRPr sz="2400"/>
          </a:p>
        </p:txBody>
      </p:sp>
      <p:pic>
        <p:nvPicPr>
          <p:cNvPr id="1215" name="Google Shape;1215;p65"/>
          <p:cNvPicPr preferRelativeResize="0"/>
          <p:nvPr/>
        </p:nvPicPr>
        <p:blipFill>
          <a:blip r:embed="rId3">
            <a:alphaModFix/>
          </a:blip>
          <a:stretch>
            <a:fillRect/>
          </a:stretch>
        </p:blipFill>
        <p:spPr>
          <a:xfrm>
            <a:off x="632696" y="1926638"/>
            <a:ext cx="3149760" cy="2420850"/>
          </a:xfrm>
          <a:prstGeom prst="rect">
            <a:avLst/>
          </a:prstGeom>
          <a:noFill/>
          <a:ln>
            <a:noFill/>
          </a:ln>
        </p:spPr>
      </p:pic>
      <p:sp>
        <p:nvSpPr>
          <p:cNvPr id="1216" name="Google Shape;1216;p65"/>
          <p:cNvSpPr txBox="1"/>
          <p:nvPr/>
        </p:nvSpPr>
        <p:spPr>
          <a:xfrm>
            <a:off x="475350" y="958725"/>
            <a:ext cx="40539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                        precision    recall  f1-score   support</a:t>
            </a:r>
            <a:endParaRPr sz="12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a:p>
            <a:pPr indent="0" lvl="0" marL="0" rtl="0" algn="l">
              <a:spcBef>
                <a:spcPts val="0"/>
              </a:spcBef>
              <a:spcAft>
                <a:spcPts val="0"/>
              </a:spcAft>
              <a:buNone/>
            </a:pPr>
            <a:r>
              <a:rPr lang="en" sz="1200">
                <a:solidFill>
                  <a:schemeClr val="dk1"/>
                </a:solidFill>
                <a:latin typeface="Barlow"/>
                <a:ea typeface="Barlow"/>
                <a:cs typeface="Barlow"/>
                <a:sym typeface="Barlow"/>
              </a:rPr>
              <a:t>0     		0.98           0.54      0.70         1675</a:t>
            </a:r>
            <a:endParaRPr sz="1200">
              <a:solidFill>
                <a:schemeClr val="dk1"/>
              </a:solidFill>
              <a:latin typeface="Barlow"/>
              <a:ea typeface="Barlow"/>
              <a:cs typeface="Barlow"/>
              <a:sym typeface="Barlow"/>
            </a:endParaRPr>
          </a:p>
          <a:p>
            <a:pPr indent="0" lvl="0" marL="0" rtl="0" algn="l">
              <a:spcBef>
                <a:spcPts val="0"/>
              </a:spcBef>
              <a:spcAft>
                <a:spcPts val="0"/>
              </a:spcAft>
              <a:buNone/>
            </a:pPr>
            <a:r>
              <a:rPr lang="en" sz="1200">
                <a:solidFill>
                  <a:schemeClr val="dk1"/>
                </a:solidFill>
                <a:latin typeface="Barlow"/>
                <a:ea typeface="Barlow"/>
                <a:cs typeface="Barlow"/>
                <a:sym typeface="Barlow"/>
              </a:rPr>
              <a:t>1    		0.20           0.91       0.33          210</a:t>
            </a:r>
            <a:endParaRPr sz="1200">
              <a:solidFill>
                <a:schemeClr val="dk1"/>
              </a:solidFill>
              <a:latin typeface="Barlow"/>
              <a:ea typeface="Barlow"/>
              <a:cs typeface="Barlow"/>
              <a:sym typeface="Barlow"/>
            </a:endParaRPr>
          </a:p>
        </p:txBody>
      </p:sp>
      <p:pic>
        <p:nvPicPr>
          <p:cNvPr id="1217" name="Google Shape;1217;p65"/>
          <p:cNvPicPr preferRelativeResize="0"/>
          <p:nvPr/>
        </p:nvPicPr>
        <p:blipFill>
          <a:blip r:embed="rId4">
            <a:alphaModFix/>
          </a:blip>
          <a:stretch>
            <a:fillRect/>
          </a:stretch>
        </p:blipFill>
        <p:spPr>
          <a:xfrm>
            <a:off x="5139824" y="2211150"/>
            <a:ext cx="3248014" cy="2463078"/>
          </a:xfrm>
          <a:prstGeom prst="rect">
            <a:avLst/>
          </a:prstGeom>
          <a:noFill/>
          <a:ln>
            <a:noFill/>
          </a:ln>
        </p:spPr>
      </p:pic>
      <p:sp>
        <p:nvSpPr>
          <p:cNvPr id="1218" name="Google Shape;1218;p65"/>
          <p:cNvSpPr txBox="1"/>
          <p:nvPr/>
        </p:nvSpPr>
        <p:spPr>
          <a:xfrm>
            <a:off x="5046900" y="741675"/>
            <a:ext cx="3108600" cy="14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              precision    recall  f1-score   support</a:t>
            </a:r>
            <a:endParaRPr sz="12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a:p>
            <a:pPr indent="0" lvl="0" marL="0" rtl="0" algn="l">
              <a:spcBef>
                <a:spcPts val="0"/>
              </a:spcBef>
              <a:spcAft>
                <a:spcPts val="0"/>
              </a:spcAft>
              <a:buNone/>
            </a:pPr>
            <a:r>
              <a:rPr lang="en" sz="1200">
                <a:solidFill>
                  <a:schemeClr val="dk1"/>
                </a:solidFill>
                <a:latin typeface="Barlow"/>
                <a:ea typeface="Barlow"/>
                <a:cs typeface="Barlow"/>
                <a:sym typeface="Barlow"/>
              </a:rPr>
              <a:t>           0       0.92        0.97        0.94           1675</a:t>
            </a:r>
            <a:endParaRPr sz="1200">
              <a:solidFill>
                <a:schemeClr val="dk1"/>
              </a:solidFill>
              <a:latin typeface="Barlow"/>
              <a:ea typeface="Barlow"/>
              <a:cs typeface="Barlow"/>
              <a:sym typeface="Barlow"/>
            </a:endParaRPr>
          </a:p>
          <a:p>
            <a:pPr indent="0" lvl="0" marL="0" rtl="0" algn="l">
              <a:spcBef>
                <a:spcPts val="0"/>
              </a:spcBef>
              <a:spcAft>
                <a:spcPts val="0"/>
              </a:spcAft>
              <a:buNone/>
            </a:pPr>
            <a:r>
              <a:rPr lang="en" sz="1200">
                <a:solidFill>
                  <a:schemeClr val="dk1"/>
                </a:solidFill>
                <a:latin typeface="Barlow"/>
                <a:ea typeface="Barlow"/>
                <a:cs typeface="Barlow"/>
                <a:sym typeface="Barlow"/>
              </a:rPr>
              <a:t>           1       0.58         0.29        0.38            210</a:t>
            </a:r>
            <a:endParaRPr sz="12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a:p>
            <a:pPr indent="0" lvl="0" marL="0" rtl="0" algn="l">
              <a:spcBef>
                <a:spcPts val="0"/>
              </a:spcBef>
              <a:spcAft>
                <a:spcPts val="0"/>
              </a:spcAft>
              <a:buNone/>
            </a:pPr>
            <a:r>
              <a:rPr lang="en" sz="1200">
                <a:solidFill>
                  <a:schemeClr val="dk1"/>
                </a:solidFill>
                <a:latin typeface="Barlow"/>
                <a:ea typeface="Barlow"/>
                <a:cs typeface="Barlow"/>
                <a:sym typeface="Barlow"/>
              </a:rPr>
              <a:t>    accuracy                                0.90      1885</a:t>
            </a:r>
            <a:endParaRPr sz="1200">
              <a:solidFill>
                <a:schemeClr val="dk1"/>
              </a:solidFill>
              <a:latin typeface="Barlow"/>
              <a:ea typeface="Barlow"/>
              <a:cs typeface="Barlow"/>
              <a:sym typeface="Barlow"/>
            </a:endParaRPr>
          </a:p>
          <a:p>
            <a:pPr indent="0" lvl="0" marL="0" rtl="0" algn="l">
              <a:spcBef>
                <a:spcPts val="0"/>
              </a:spcBef>
              <a:spcAft>
                <a:spcPts val="0"/>
              </a:spcAft>
              <a:buNone/>
            </a:pPr>
            <a:r>
              <a:rPr lang="en" sz="1200">
                <a:solidFill>
                  <a:schemeClr val="dk1"/>
                </a:solidFill>
                <a:latin typeface="Barlow"/>
                <a:ea typeface="Barlow"/>
                <a:cs typeface="Barlow"/>
                <a:sym typeface="Barlow"/>
              </a:rPr>
              <a:t>weighted avg       0.88      0.90      0.88      1885</a:t>
            </a:r>
            <a:endParaRPr sz="1200">
              <a:solidFill>
                <a:schemeClr val="dk1"/>
              </a:solidFill>
              <a:latin typeface="Barlow"/>
              <a:ea typeface="Barlow"/>
              <a:cs typeface="Barlow"/>
              <a:sym typeface="Barlo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66"/>
          <p:cNvSpPr txBox="1"/>
          <p:nvPr>
            <p:ph type="title"/>
          </p:nvPr>
        </p:nvSpPr>
        <p:spPr>
          <a:xfrm>
            <a:off x="567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Barlow"/>
                <a:ea typeface="Barlow"/>
                <a:cs typeface="Barlow"/>
                <a:sym typeface="Barlow"/>
              </a:rPr>
              <a:t>Ensemble Method</a:t>
            </a:r>
            <a:endParaRPr sz="2400"/>
          </a:p>
        </p:txBody>
      </p:sp>
      <p:sp>
        <p:nvSpPr>
          <p:cNvPr id="1224" name="Google Shape;1224;p66"/>
          <p:cNvSpPr txBox="1"/>
          <p:nvPr/>
        </p:nvSpPr>
        <p:spPr>
          <a:xfrm>
            <a:off x="2837900" y="854500"/>
            <a:ext cx="52683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Barlow"/>
              <a:ea typeface="Barlow"/>
              <a:cs typeface="Barlow"/>
              <a:sym typeface="Barlow"/>
            </a:endParaRPr>
          </a:p>
        </p:txBody>
      </p:sp>
      <p:sp>
        <p:nvSpPr>
          <p:cNvPr id="1225" name="Google Shape;1225;p66"/>
          <p:cNvSpPr txBox="1"/>
          <p:nvPr/>
        </p:nvSpPr>
        <p:spPr>
          <a:xfrm>
            <a:off x="5400350" y="448750"/>
            <a:ext cx="4427100" cy="9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accent1"/>
                </a:solidFill>
                <a:latin typeface="Barlow"/>
                <a:ea typeface="Barlow"/>
                <a:cs typeface="Barlow"/>
                <a:sym typeface="Barlow"/>
              </a:rPr>
              <a:t>Target Feature</a:t>
            </a:r>
            <a:endParaRPr b="1" sz="1200">
              <a:solidFill>
                <a:schemeClr val="accent1"/>
              </a:solidFill>
              <a:latin typeface="Barlow"/>
              <a:ea typeface="Barlow"/>
              <a:cs typeface="Barlow"/>
              <a:sym typeface="Barlow"/>
            </a:endParaRPr>
          </a:p>
          <a:p>
            <a:pPr indent="-304800" lvl="0" marL="457200" rtl="0" algn="l">
              <a:lnSpc>
                <a:spcPct val="115000"/>
              </a:lnSpc>
              <a:spcBef>
                <a:spcPts val="1200"/>
              </a:spcBef>
              <a:spcAft>
                <a:spcPts val="0"/>
              </a:spcAft>
              <a:buSzPts val="1200"/>
              <a:buFont typeface="Barlow"/>
              <a:buChar char="●"/>
            </a:pPr>
            <a:r>
              <a:rPr lang="en" sz="1200">
                <a:latin typeface="Barlow"/>
                <a:ea typeface="Barlow"/>
                <a:cs typeface="Barlow"/>
                <a:sym typeface="Barlow"/>
              </a:rPr>
              <a:t>Updated_high_risk </a:t>
            </a:r>
            <a:endParaRPr sz="1200">
              <a:solidFill>
                <a:schemeClr val="dk1"/>
              </a:solidFill>
              <a:latin typeface="Barlow"/>
              <a:ea typeface="Barlow"/>
              <a:cs typeface="Barlow"/>
              <a:sym typeface="Barlow"/>
            </a:endParaRPr>
          </a:p>
        </p:txBody>
      </p:sp>
      <p:sp>
        <p:nvSpPr>
          <p:cNvPr id="1226" name="Google Shape;1226;p66"/>
          <p:cNvSpPr txBox="1"/>
          <p:nvPr/>
        </p:nvSpPr>
        <p:spPr>
          <a:xfrm>
            <a:off x="114650" y="952525"/>
            <a:ext cx="4940100" cy="670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500">
                <a:solidFill>
                  <a:schemeClr val="dk1"/>
                </a:solidFill>
                <a:latin typeface="Barlow"/>
                <a:ea typeface="Barlow"/>
                <a:cs typeface="Barlow"/>
                <a:sym typeface="Barlow"/>
              </a:rPr>
              <a:t>Random Forest, LightGBM, Stacking</a:t>
            </a:r>
            <a:endParaRPr b="1" sz="1500">
              <a:solidFill>
                <a:schemeClr val="dk1"/>
              </a:solidFill>
              <a:latin typeface="Barlow"/>
              <a:ea typeface="Barlow"/>
              <a:cs typeface="Barlow"/>
              <a:sym typeface="Barlow"/>
            </a:endParaRPr>
          </a:p>
          <a:p>
            <a:pPr indent="0" lvl="0" marL="457200" rtl="0" algn="l">
              <a:spcBef>
                <a:spcPts val="0"/>
              </a:spcBef>
              <a:spcAft>
                <a:spcPts val="0"/>
              </a:spcAft>
              <a:buNone/>
            </a:pPr>
            <a:r>
              <a:rPr b="1" lang="en" sz="1500">
                <a:solidFill>
                  <a:schemeClr val="dk1"/>
                </a:solidFill>
                <a:latin typeface="Barlow"/>
                <a:ea typeface="Barlow"/>
                <a:cs typeface="Barlow"/>
                <a:sym typeface="Barlow"/>
              </a:rPr>
              <a:t>Each model use GridSearch to fine tune hyperparameters</a:t>
            </a:r>
            <a:endParaRPr b="1" sz="1500">
              <a:solidFill>
                <a:schemeClr val="dk1"/>
              </a:solidFill>
              <a:latin typeface="Barlow"/>
              <a:ea typeface="Barlow"/>
              <a:cs typeface="Barlow"/>
              <a:sym typeface="Barlow"/>
            </a:endParaRPr>
          </a:p>
        </p:txBody>
      </p:sp>
      <p:sp>
        <p:nvSpPr>
          <p:cNvPr id="1227" name="Google Shape;1227;p66"/>
          <p:cNvSpPr txBox="1"/>
          <p:nvPr/>
        </p:nvSpPr>
        <p:spPr>
          <a:xfrm>
            <a:off x="5400350" y="1228375"/>
            <a:ext cx="5124000" cy="18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accent1"/>
                </a:solidFill>
              </a:rPr>
              <a:t>Predictor Feature</a:t>
            </a:r>
            <a:endParaRPr b="1" sz="1100">
              <a:solidFill>
                <a:schemeClr val="accent1"/>
              </a:solidFill>
            </a:endParaRPr>
          </a:p>
          <a:p>
            <a:pPr indent="-304800" lvl="0" marL="457200" rtl="0" algn="l">
              <a:lnSpc>
                <a:spcPct val="115000"/>
              </a:lnSpc>
              <a:spcBef>
                <a:spcPts val="1200"/>
              </a:spcBef>
              <a:spcAft>
                <a:spcPts val="0"/>
              </a:spcAft>
              <a:buSzPts val="1200"/>
              <a:buFont typeface="Barlow"/>
              <a:buChar char="●"/>
            </a:pPr>
            <a:r>
              <a:rPr lang="en" sz="1200">
                <a:latin typeface="Barlow"/>
                <a:ea typeface="Barlow"/>
                <a:cs typeface="Barlow"/>
                <a:sym typeface="Barlow"/>
              </a:rPr>
              <a:t>Age</a:t>
            </a:r>
            <a:endParaRPr sz="1200">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200">
                <a:latin typeface="Barlow"/>
                <a:ea typeface="Barlow"/>
                <a:cs typeface="Barlow"/>
                <a:sym typeface="Barlow"/>
              </a:rPr>
              <a:t>Awareness of Diabetes Diagnosed</a:t>
            </a:r>
            <a:endParaRPr sz="1200">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200">
                <a:latin typeface="Barlow"/>
                <a:ea typeface="Barlow"/>
                <a:cs typeface="Barlow"/>
                <a:sym typeface="Barlow"/>
              </a:rPr>
              <a:t>Comorbidities</a:t>
            </a:r>
            <a:endParaRPr sz="1200">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200">
                <a:latin typeface="Barlow"/>
                <a:ea typeface="Barlow"/>
                <a:cs typeface="Barlow"/>
                <a:sym typeface="Barlow"/>
              </a:rPr>
              <a:t>Education Level</a:t>
            </a:r>
            <a:endParaRPr sz="1200">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200">
                <a:latin typeface="Barlow"/>
                <a:ea typeface="Barlow"/>
                <a:cs typeface="Barlow"/>
                <a:sym typeface="Barlow"/>
              </a:rPr>
              <a:t>Financial Status and Family Income</a:t>
            </a:r>
            <a:endParaRPr sz="1200">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200">
                <a:latin typeface="Barlow"/>
                <a:ea typeface="Barlow"/>
                <a:cs typeface="Barlow"/>
                <a:sym typeface="Barlow"/>
              </a:rPr>
              <a:t>Gender</a:t>
            </a:r>
            <a:endParaRPr sz="1200">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200">
                <a:latin typeface="Barlow"/>
                <a:ea typeface="Barlow"/>
                <a:cs typeface="Barlow"/>
                <a:sym typeface="Barlow"/>
              </a:rPr>
              <a:t>Household Size</a:t>
            </a:r>
            <a:endParaRPr sz="1200">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200">
                <a:latin typeface="Barlow"/>
                <a:ea typeface="Barlow"/>
                <a:cs typeface="Barlow"/>
                <a:sym typeface="Barlow"/>
              </a:rPr>
              <a:t>Knowledge Barrier</a:t>
            </a:r>
            <a:endParaRPr sz="1200">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200">
                <a:latin typeface="Barlow"/>
                <a:ea typeface="Barlow"/>
                <a:cs typeface="Barlow"/>
                <a:sym typeface="Barlow"/>
              </a:rPr>
              <a:t>Marital</a:t>
            </a:r>
            <a:endParaRPr sz="1200">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200">
                <a:latin typeface="Barlow"/>
                <a:ea typeface="Barlow"/>
                <a:cs typeface="Barlow"/>
                <a:sym typeface="Barlow"/>
              </a:rPr>
              <a:t>Prescription Number</a:t>
            </a:r>
            <a:endParaRPr sz="1200">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200">
                <a:latin typeface="Barlow"/>
                <a:ea typeface="Barlow"/>
                <a:cs typeface="Barlow"/>
                <a:sym typeface="Barlow"/>
              </a:rPr>
              <a:t>Race</a:t>
            </a:r>
            <a:endParaRPr sz="1200">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200">
                <a:latin typeface="Barlow"/>
                <a:ea typeface="Barlow"/>
                <a:cs typeface="Barlow"/>
                <a:sym typeface="Barlow"/>
              </a:rPr>
              <a:t>Work Hours</a:t>
            </a:r>
            <a:endParaRPr sz="1300">
              <a:solidFill>
                <a:schemeClr val="dk1"/>
              </a:solidFill>
              <a:latin typeface="Barlow"/>
              <a:ea typeface="Barlow"/>
              <a:cs typeface="Barlow"/>
              <a:sym typeface="Barlow"/>
            </a:endParaRPr>
          </a:p>
        </p:txBody>
      </p:sp>
      <p:pic>
        <p:nvPicPr>
          <p:cNvPr id="1228" name="Google Shape;1228;p66"/>
          <p:cNvPicPr preferRelativeResize="0"/>
          <p:nvPr/>
        </p:nvPicPr>
        <p:blipFill>
          <a:blip r:embed="rId3">
            <a:alphaModFix/>
          </a:blip>
          <a:stretch>
            <a:fillRect/>
          </a:stretch>
        </p:blipFill>
        <p:spPr>
          <a:xfrm>
            <a:off x="190850" y="1894275"/>
            <a:ext cx="5110124" cy="191739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67"/>
          <p:cNvSpPr txBox="1"/>
          <p:nvPr>
            <p:ph type="title"/>
          </p:nvPr>
        </p:nvSpPr>
        <p:spPr>
          <a:xfrm>
            <a:off x="567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Barlow"/>
                <a:ea typeface="Barlow"/>
                <a:cs typeface="Barlow"/>
                <a:sym typeface="Barlow"/>
              </a:rPr>
              <a:t>ROC Curve</a:t>
            </a:r>
            <a:endParaRPr sz="2400"/>
          </a:p>
        </p:txBody>
      </p:sp>
      <p:sp>
        <p:nvSpPr>
          <p:cNvPr id="1234" name="Google Shape;1234;p67"/>
          <p:cNvSpPr txBox="1"/>
          <p:nvPr/>
        </p:nvSpPr>
        <p:spPr>
          <a:xfrm>
            <a:off x="2837900" y="854500"/>
            <a:ext cx="52683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Barlow"/>
              <a:ea typeface="Barlow"/>
              <a:cs typeface="Barlow"/>
              <a:sym typeface="Barlow"/>
            </a:endParaRPr>
          </a:p>
        </p:txBody>
      </p:sp>
      <p:sp>
        <p:nvSpPr>
          <p:cNvPr id="1235" name="Google Shape;1235;p67"/>
          <p:cNvSpPr txBox="1"/>
          <p:nvPr/>
        </p:nvSpPr>
        <p:spPr>
          <a:xfrm>
            <a:off x="4409750" y="372550"/>
            <a:ext cx="4427100" cy="23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accent1"/>
                </a:solidFill>
                <a:latin typeface="Barlow"/>
                <a:ea typeface="Barlow"/>
                <a:cs typeface="Barlow"/>
                <a:sym typeface="Barlow"/>
              </a:rPr>
              <a:t>Strengths:</a:t>
            </a:r>
            <a:endParaRPr b="1" sz="1200">
              <a:solidFill>
                <a:schemeClr val="accent1"/>
              </a:solidFill>
              <a:latin typeface="Barlow"/>
              <a:ea typeface="Barlow"/>
              <a:cs typeface="Barlow"/>
              <a:sym typeface="Barlow"/>
            </a:endParaRPr>
          </a:p>
          <a:p>
            <a:pPr indent="-304800" lvl="0" marL="457200" rtl="0" algn="l">
              <a:lnSpc>
                <a:spcPct val="115000"/>
              </a:lnSpc>
              <a:spcBef>
                <a:spcPts val="1200"/>
              </a:spcBef>
              <a:spcAft>
                <a:spcPts val="0"/>
              </a:spcAft>
              <a:buSzPts val="1200"/>
              <a:buFont typeface="Barlow"/>
              <a:buChar char="●"/>
            </a:pPr>
            <a:r>
              <a:rPr lang="en" sz="1200">
                <a:latin typeface="Barlow"/>
                <a:ea typeface="Barlow"/>
                <a:cs typeface="Barlow"/>
                <a:sym typeface="Barlow"/>
              </a:rPr>
              <a:t>The model demonstrates strong ability to detect "High Risk" cases (AUC = 0.85 and recall = 0.77).</a:t>
            </a:r>
            <a:endParaRPr sz="1200">
              <a:latin typeface="Barlow"/>
              <a:ea typeface="Barlow"/>
              <a:cs typeface="Barlow"/>
              <a:sym typeface="Barlow"/>
            </a:endParaRPr>
          </a:p>
          <a:p>
            <a:pPr indent="0" lvl="0" marL="0" rtl="0" algn="l">
              <a:lnSpc>
                <a:spcPct val="115000"/>
              </a:lnSpc>
              <a:spcBef>
                <a:spcPts val="1200"/>
              </a:spcBef>
              <a:spcAft>
                <a:spcPts val="0"/>
              </a:spcAft>
              <a:buNone/>
            </a:pPr>
            <a:r>
              <a:rPr b="1" lang="en" sz="1200">
                <a:solidFill>
                  <a:schemeClr val="accent1"/>
                </a:solidFill>
                <a:latin typeface="Barlow"/>
                <a:ea typeface="Barlow"/>
                <a:cs typeface="Barlow"/>
                <a:sym typeface="Barlow"/>
              </a:rPr>
              <a:t>Weakness</a:t>
            </a:r>
            <a:r>
              <a:rPr b="1" lang="en" sz="1200">
                <a:solidFill>
                  <a:schemeClr val="accent1"/>
                </a:solidFill>
                <a:latin typeface="Barlow"/>
                <a:ea typeface="Barlow"/>
                <a:cs typeface="Barlow"/>
                <a:sym typeface="Barlow"/>
              </a:rPr>
              <a:t>:</a:t>
            </a:r>
            <a:endParaRPr sz="1200">
              <a:latin typeface="Barlow"/>
              <a:ea typeface="Barlow"/>
              <a:cs typeface="Barlow"/>
              <a:sym typeface="Barlow"/>
            </a:endParaRPr>
          </a:p>
          <a:p>
            <a:pPr indent="-304800" lvl="0" marL="457200" rtl="0" algn="l">
              <a:lnSpc>
                <a:spcPct val="115000"/>
              </a:lnSpc>
              <a:spcBef>
                <a:spcPts val="1200"/>
              </a:spcBef>
              <a:spcAft>
                <a:spcPts val="0"/>
              </a:spcAft>
              <a:buSzPts val="1200"/>
              <a:buFont typeface="Barlow"/>
              <a:buChar char="●"/>
            </a:pPr>
            <a:r>
              <a:rPr lang="en" sz="1200">
                <a:latin typeface="Barlow"/>
                <a:ea typeface="Barlow"/>
                <a:cs typeface="Barlow"/>
                <a:sym typeface="Barlow"/>
              </a:rPr>
              <a:t>The high number of False Positives (low precision) could lead to inefficiency in downstream applications.</a:t>
            </a:r>
            <a:endParaRPr sz="1200">
              <a:latin typeface="Barlow"/>
              <a:ea typeface="Barlow"/>
              <a:cs typeface="Barlow"/>
              <a:sym typeface="Barlow"/>
            </a:endParaRPr>
          </a:p>
        </p:txBody>
      </p:sp>
      <p:sp>
        <p:nvSpPr>
          <p:cNvPr id="1236" name="Google Shape;1236;p67"/>
          <p:cNvSpPr txBox="1"/>
          <p:nvPr/>
        </p:nvSpPr>
        <p:spPr>
          <a:xfrm>
            <a:off x="4409750" y="2295175"/>
            <a:ext cx="4295100" cy="246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b="1" lang="en" sz="1200">
                <a:solidFill>
                  <a:schemeClr val="accent1"/>
                </a:solidFill>
                <a:latin typeface="Barlow"/>
                <a:ea typeface="Barlow"/>
                <a:cs typeface="Barlow"/>
                <a:sym typeface="Barlow"/>
              </a:rPr>
              <a:t>Challenges:</a:t>
            </a:r>
            <a:endParaRPr sz="1200">
              <a:latin typeface="Barlow"/>
              <a:ea typeface="Barlow"/>
              <a:cs typeface="Barlow"/>
              <a:sym typeface="Barlow"/>
            </a:endParaRPr>
          </a:p>
          <a:p>
            <a:pPr indent="-304800" lvl="0" marL="457200" marR="0" rtl="0" algn="l">
              <a:lnSpc>
                <a:spcPct val="115000"/>
              </a:lnSpc>
              <a:spcBef>
                <a:spcPts val="1200"/>
              </a:spcBef>
              <a:spcAft>
                <a:spcPts val="0"/>
              </a:spcAft>
              <a:buSzPts val="1200"/>
              <a:buFont typeface="Barlow"/>
              <a:buChar char="●"/>
            </a:pPr>
            <a:r>
              <a:rPr lang="en" sz="1200">
                <a:latin typeface="Barlow"/>
                <a:ea typeface="Barlow"/>
                <a:cs typeface="Barlow"/>
                <a:sym typeface="Barlow"/>
              </a:rPr>
              <a:t>F1 Score shows an improvement of 0.11 but still limited due to the class imbalance.</a:t>
            </a:r>
            <a:endParaRPr sz="1200">
              <a:latin typeface="Barlow"/>
              <a:ea typeface="Barlow"/>
              <a:cs typeface="Barlow"/>
              <a:sym typeface="Barlow"/>
            </a:endParaRPr>
          </a:p>
          <a:p>
            <a:pPr indent="-304800" lvl="0" marL="457200" marR="0" rtl="0" algn="l">
              <a:lnSpc>
                <a:spcPct val="115000"/>
              </a:lnSpc>
              <a:spcBef>
                <a:spcPts val="0"/>
              </a:spcBef>
              <a:spcAft>
                <a:spcPts val="0"/>
              </a:spcAft>
              <a:buSzPts val="1200"/>
              <a:buFont typeface="Barlow"/>
              <a:buChar char="●"/>
            </a:pPr>
            <a:r>
              <a:rPr lang="en" sz="1200">
                <a:latin typeface="Barlow"/>
                <a:ea typeface="Barlow"/>
                <a:cs typeface="Barlow"/>
                <a:sym typeface="Barlow"/>
              </a:rPr>
              <a:t>Trade-offs between recall and precision make it hard to reach a ‘perfect’ model.</a:t>
            </a:r>
            <a:endParaRPr sz="1200">
              <a:latin typeface="Barlow"/>
              <a:ea typeface="Barlow"/>
              <a:cs typeface="Barlow"/>
              <a:sym typeface="Barlow"/>
            </a:endParaRPr>
          </a:p>
          <a:p>
            <a:pPr indent="0" lvl="0" marL="0" rtl="0" algn="l">
              <a:lnSpc>
                <a:spcPct val="115000"/>
              </a:lnSpc>
              <a:spcBef>
                <a:spcPts val="1200"/>
              </a:spcBef>
              <a:spcAft>
                <a:spcPts val="1200"/>
              </a:spcAft>
              <a:buNone/>
            </a:pPr>
            <a:r>
              <a:rPr b="1" lang="en" sz="1200">
                <a:solidFill>
                  <a:schemeClr val="accent1"/>
                </a:solidFill>
                <a:latin typeface="Barlow"/>
                <a:ea typeface="Barlow"/>
                <a:cs typeface="Barlow"/>
                <a:sym typeface="Barlow"/>
              </a:rPr>
              <a:t>But overall satisfies our purpose of identifying patients with high risk of not properly managing their diabetes at home.</a:t>
            </a:r>
            <a:endParaRPr sz="1200">
              <a:latin typeface="Barlow"/>
              <a:ea typeface="Barlow"/>
              <a:cs typeface="Barlow"/>
              <a:sym typeface="Barlow"/>
            </a:endParaRPr>
          </a:p>
        </p:txBody>
      </p:sp>
      <p:pic>
        <p:nvPicPr>
          <p:cNvPr id="1237" name="Google Shape;1237;p67"/>
          <p:cNvPicPr preferRelativeResize="0"/>
          <p:nvPr/>
        </p:nvPicPr>
        <p:blipFill>
          <a:blip r:embed="rId3">
            <a:alphaModFix/>
          </a:blip>
          <a:stretch>
            <a:fillRect/>
          </a:stretch>
        </p:blipFill>
        <p:spPr>
          <a:xfrm>
            <a:off x="152400" y="1241725"/>
            <a:ext cx="4062593" cy="32159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1" name="Shape 1241"/>
        <p:cNvGrpSpPr/>
        <p:nvPr/>
      </p:nvGrpSpPr>
      <p:grpSpPr>
        <a:xfrm>
          <a:off x="0" y="0"/>
          <a:ext cx="0" cy="0"/>
          <a:chOff x="0" y="0"/>
          <a:chExt cx="0" cy="0"/>
        </a:xfrm>
      </p:grpSpPr>
      <p:sp>
        <p:nvSpPr>
          <p:cNvPr id="1242" name="Google Shape;1242;p68"/>
          <p:cNvSpPr txBox="1"/>
          <p:nvPr>
            <p:ph type="title"/>
          </p:nvPr>
        </p:nvSpPr>
        <p:spPr>
          <a:xfrm>
            <a:off x="5676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Barlow"/>
                <a:ea typeface="Barlow"/>
                <a:cs typeface="Barlow"/>
                <a:sym typeface="Barlow"/>
              </a:rPr>
              <a:t>Final Data With Probability</a:t>
            </a:r>
            <a:endParaRPr sz="2400"/>
          </a:p>
        </p:txBody>
      </p:sp>
      <p:pic>
        <p:nvPicPr>
          <p:cNvPr id="1243" name="Google Shape;1243;p68">
            <a:hlinkClick r:id="rId3"/>
          </p:cNvPr>
          <p:cNvPicPr preferRelativeResize="0"/>
          <p:nvPr/>
        </p:nvPicPr>
        <p:blipFill>
          <a:blip r:embed="rId4">
            <a:alphaModFix/>
          </a:blip>
          <a:stretch>
            <a:fillRect/>
          </a:stretch>
        </p:blipFill>
        <p:spPr>
          <a:xfrm>
            <a:off x="152400" y="876300"/>
            <a:ext cx="8839204" cy="3780831"/>
          </a:xfrm>
          <a:prstGeom prst="rect">
            <a:avLst/>
          </a:prstGeom>
          <a:noFill/>
          <a:ln>
            <a:noFill/>
          </a:ln>
        </p:spPr>
      </p:pic>
      <p:sp>
        <p:nvSpPr>
          <p:cNvPr id="1244" name="Google Shape;1244;p68"/>
          <p:cNvSpPr/>
          <p:nvPr/>
        </p:nvSpPr>
        <p:spPr>
          <a:xfrm>
            <a:off x="675650" y="800100"/>
            <a:ext cx="1762500" cy="39579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69"/>
          <p:cNvSpPr txBox="1"/>
          <p:nvPr>
            <p:ph type="title"/>
          </p:nvPr>
        </p:nvSpPr>
        <p:spPr>
          <a:xfrm>
            <a:off x="2085025" y="1564950"/>
            <a:ext cx="51765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a:t>
            </a:r>
            <a:endParaRPr/>
          </a:p>
        </p:txBody>
      </p:sp>
      <p:sp>
        <p:nvSpPr>
          <p:cNvPr id="1250" name="Google Shape;1250;p69"/>
          <p:cNvSpPr txBox="1"/>
          <p:nvPr>
            <p:ph idx="2" type="title"/>
          </p:nvPr>
        </p:nvSpPr>
        <p:spPr>
          <a:xfrm>
            <a:off x="1050075" y="1564950"/>
            <a:ext cx="969000" cy="15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1251" name="Google Shape;1251;p69"/>
          <p:cNvGrpSpPr/>
          <p:nvPr/>
        </p:nvGrpSpPr>
        <p:grpSpPr>
          <a:xfrm flipH="1">
            <a:off x="6775879" y="3868746"/>
            <a:ext cx="3599787" cy="1044104"/>
            <a:chOff x="-1431671" y="656496"/>
            <a:chExt cx="3599787" cy="1044104"/>
          </a:xfrm>
        </p:grpSpPr>
        <p:grpSp>
          <p:nvGrpSpPr>
            <p:cNvPr id="1252" name="Google Shape;1252;p69"/>
            <p:cNvGrpSpPr/>
            <p:nvPr/>
          </p:nvGrpSpPr>
          <p:grpSpPr>
            <a:xfrm>
              <a:off x="-368508" y="1432892"/>
              <a:ext cx="1567047" cy="45661"/>
              <a:chOff x="1754675" y="2661275"/>
              <a:chExt cx="1945675" cy="56700"/>
            </a:xfrm>
          </p:grpSpPr>
          <p:cxnSp>
            <p:nvCxnSpPr>
              <p:cNvPr id="1253" name="Google Shape;1253;p69"/>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254" name="Google Shape;1254;p6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69"/>
            <p:cNvGrpSpPr/>
            <p:nvPr/>
          </p:nvGrpSpPr>
          <p:grpSpPr>
            <a:xfrm>
              <a:off x="-766480" y="1564412"/>
              <a:ext cx="1561280" cy="136187"/>
              <a:chOff x="1754675" y="2824000"/>
              <a:chExt cx="4728285" cy="412439"/>
            </a:xfrm>
          </p:grpSpPr>
          <p:sp>
            <p:nvSpPr>
              <p:cNvPr id="1256" name="Google Shape;1256;p6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257" name="Google Shape;1257;p6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69"/>
            <p:cNvGrpSpPr/>
            <p:nvPr/>
          </p:nvGrpSpPr>
          <p:grpSpPr>
            <a:xfrm>
              <a:off x="-1431671" y="1201087"/>
              <a:ext cx="3070084" cy="102364"/>
              <a:chOff x="1779150" y="2604263"/>
              <a:chExt cx="3811875" cy="127113"/>
            </a:xfrm>
          </p:grpSpPr>
          <p:sp>
            <p:nvSpPr>
              <p:cNvPr id="1259" name="Google Shape;1259;p6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260" name="Google Shape;1260;p6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69"/>
            <p:cNvGrpSpPr/>
            <p:nvPr/>
          </p:nvGrpSpPr>
          <p:grpSpPr>
            <a:xfrm>
              <a:off x="-856941" y="773805"/>
              <a:ext cx="2877996" cy="223763"/>
              <a:chOff x="1748550" y="2064750"/>
              <a:chExt cx="3573375" cy="277863"/>
            </a:xfrm>
          </p:grpSpPr>
          <p:sp>
            <p:nvSpPr>
              <p:cNvPr id="1262" name="Google Shape;1262;p69"/>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1263" name="Google Shape;1263;p69"/>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69"/>
            <p:cNvGrpSpPr/>
            <p:nvPr/>
          </p:nvGrpSpPr>
          <p:grpSpPr>
            <a:xfrm>
              <a:off x="-856882" y="656496"/>
              <a:ext cx="2430997" cy="185534"/>
              <a:chOff x="1748547" y="1392116"/>
              <a:chExt cx="5911958" cy="451312"/>
            </a:xfrm>
          </p:grpSpPr>
          <p:sp>
            <p:nvSpPr>
              <p:cNvPr id="1265" name="Google Shape;1265;p6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266" name="Google Shape;1266;p6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69"/>
            <p:cNvGrpSpPr/>
            <p:nvPr/>
          </p:nvGrpSpPr>
          <p:grpSpPr>
            <a:xfrm>
              <a:off x="-842187" y="1064790"/>
              <a:ext cx="3010303" cy="45661"/>
              <a:chOff x="1766900" y="2869225"/>
              <a:chExt cx="3737650" cy="56700"/>
            </a:xfrm>
          </p:grpSpPr>
          <p:cxnSp>
            <p:nvCxnSpPr>
              <p:cNvPr id="1268" name="Google Shape;1268;p6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269" name="Google Shape;1269;p6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70"/>
          <p:cNvSpPr txBox="1"/>
          <p:nvPr/>
        </p:nvSpPr>
        <p:spPr>
          <a:xfrm>
            <a:off x="2837900" y="854500"/>
            <a:ext cx="52683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Barlow"/>
              <a:ea typeface="Barlow"/>
              <a:cs typeface="Barlow"/>
              <a:sym typeface="Barlow"/>
            </a:endParaRPr>
          </a:p>
        </p:txBody>
      </p:sp>
      <p:pic>
        <p:nvPicPr>
          <p:cNvPr id="1275" name="Google Shape;1275;p70"/>
          <p:cNvPicPr preferRelativeResize="0"/>
          <p:nvPr/>
        </p:nvPicPr>
        <p:blipFill>
          <a:blip r:embed="rId3">
            <a:alphaModFix/>
          </a:blip>
          <a:stretch>
            <a:fillRect/>
          </a:stretch>
        </p:blipFill>
        <p:spPr>
          <a:xfrm>
            <a:off x="281675" y="898325"/>
            <a:ext cx="6205076" cy="3187376"/>
          </a:xfrm>
          <a:prstGeom prst="rect">
            <a:avLst/>
          </a:prstGeom>
          <a:noFill/>
          <a:ln>
            <a:noFill/>
          </a:ln>
        </p:spPr>
      </p:pic>
      <p:sp>
        <p:nvSpPr>
          <p:cNvPr id="1276" name="Google Shape;1276;p70"/>
          <p:cNvSpPr txBox="1"/>
          <p:nvPr>
            <p:ph type="title"/>
          </p:nvPr>
        </p:nvSpPr>
        <p:spPr>
          <a:xfrm>
            <a:off x="878650" y="325625"/>
            <a:ext cx="514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Barlow"/>
                <a:ea typeface="Barlow"/>
                <a:cs typeface="Barlow"/>
                <a:sym typeface="Barlow"/>
              </a:rPr>
              <a:t>Individual Risk Assessment</a:t>
            </a:r>
            <a:endParaRPr sz="2400"/>
          </a:p>
        </p:txBody>
      </p:sp>
      <p:sp>
        <p:nvSpPr>
          <p:cNvPr id="1277" name="Google Shape;1277;p70"/>
          <p:cNvSpPr txBox="1"/>
          <p:nvPr/>
        </p:nvSpPr>
        <p:spPr>
          <a:xfrm>
            <a:off x="6625250" y="1044675"/>
            <a:ext cx="2424900" cy="115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solidFill>
                  <a:schemeClr val="accent1"/>
                </a:solidFill>
                <a:latin typeface="Barlow"/>
                <a:ea typeface="Barlow"/>
                <a:cs typeface="Barlow"/>
                <a:sym typeface="Barlow"/>
              </a:rPr>
              <a:t>Top Features Frequency</a:t>
            </a:r>
            <a:endParaRPr b="1" sz="1000">
              <a:solidFill>
                <a:schemeClr val="accent1"/>
              </a:solidFill>
              <a:latin typeface="Barlow"/>
              <a:ea typeface="Barlow"/>
              <a:cs typeface="Barlow"/>
              <a:sym typeface="Barlow"/>
            </a:endParaRPr>
          </a:p>
          <a:p>
            <a:pPr indent="-292100" lvl="0" marL="457200" rtl="0" algn="l">
              <a:lnSpc>
                <a:spcPct val="115000"/>
              </a:lnSpc>
              <a:spcBef>
                <a:spcPts val="1200"/>
              </a:spcBef>
              <a:spcAft>
                <a:spcPts val="0"/>
              </a:spcAft>
              <a:buSzPts val="1000"/>
              <a:buFont typeface="Barlow"/>
              <a:buChar char="●"/>
            </a:pPr>
            <a:r>
              <a:rPr lang="en" sz="1000">
                <a:latin typeface="Barlow"/>
                <a:ea typeface="Barlow"/>
                <a:cs typeface="Barlow"/>
                <a:sym typeface="Barlow"/>
              </a:rPr>
              <a:t>Knowledge_barrier</a:t>
            </a:r>
            <a:endParaRPr sz="1000">
              <a:latin typeface="Barlow"/>
              <a:ea typeface="Barlow"/>
              <a:cs typeface="Barlow"/>
              <a:sym typeface="Barlow"/>
            </a:endParaRPr>
          </a:p>
          <a:p>
            <a:pPr indent="-292100" lvl="0" marL="457200" rtl="0" algn="l">
              <a:lnSpc>
                <a:spcPct val="115000"/>
              </a:lnSpc>
              <a:spcBef>
                <a:spcPts val="0"/>
              </a:spcBef>
              <a:spcAft>
                <a:spcPts val="0"/>
              </a:spcAft>
              <a:buSzPts val="1000"/>
              <a:buFont typeface="Barlow"/>
              <a:buChar char="●"/>
            </a:pPr>
            <a:r>
              <a:rPr lang="en" sz="1000">
                <a:latin typeface="Barlow"/>
                <a:ea typeface="Barlow"/>
                <a:cs typeface="Barlow"/>
                <a:sym typeface="Barlow"/>
              </a:rPr>
              <a:t>Prescription_num</a:t>
            </a:r>
            <a:endParaRPr sz="1000">
              <a:latin typeface="Barlow"/>
              <a:ea typeface="Barlow"/>
              <a:cs typeface="Barlow"/>
              <a:sym typeface="Barlow"/>
            </a:endParaRPr>
          </a:p>
          <a:p>
            <a:pPr indent="-292100" lvl="0" marL="457200" rtl="0" algn="l">
              <a:lnSpc>
                <a:spcPct val="115000"/>
              </a:lnSpc>
              <a:spcBef>
                <a:spcPts val="0"/>
              </a:spcBef>
              <a:spcAft>
                <a:spcPts val="0"/>
              </a:spcAft>
              <a:buSzPts val="1000"/>
              <a:buFont typeface="Barlow"/>
              <a:buChar char="●"/>
            </a:pPr>
            <a:r>
              <a:rPr lang="en" sz="1000">
                <a:latin typeface="Barlow"/>
                <a:ea typeface="Barlow"/>
                <a:cs typeface="Barlow"/>
                <a:sym typeface="Barlow"/>
              </a:rPr>
              <a:t>worked_longest_type_duration</a:t>
            </a:r>
            <a:r>
              <a:rPr lang="en" sz="1000">
                <a:latin typeface="Barlow"/>
                <a:ea typeface="Barlow"/>
                <a:cs typeface="Barlow"/>
                <a:sym typeface="Barlow"/>
              </a:rPr>
              <a:t> </a:t>
            </a:r>
            <a:endParaRPr sz="1000">
              <a:solidFill>
                <a:schemeClr val="dk1"/>
              </a:solidFill>
              <a:latin typeface="Barlow"/>
              <a:ea typeface="Barlow"/>
              <a:cs typeface="Barlow"/>
              <a:sym typeface="Barlow"/>
            </a:endParaRPr>
          </a:p>
        </p:txBody>
      </p:sp>
      <p:sp>
        <p:nvSpPr>
          <p:cNvPr id="1278" name="Google Shape;1278;p70"/>
          <p:cNvSpPr txBox="1"/>
          <p:nvPr/>
        </p:nvSpPr>
        <p:spPr>
          <a:xfrm>
            <a:off x="6687025" y="2657500"/>
            <a:ext cx="2424900" cy="115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solidFill>
                  <a:schemeClr val="accent1"/>
                </a:solidFill>
                <a:latin typeface="Barlow"/>
                <a:ea typeface="Barlow"/>
                <a:cs typeface="Barlow"/>
                <a:sym typeface="Barlow"/>
              </a:rPr>
              <a:t>Top Positive Average SHAP Values</a:t>
            </a:r>
            <a:endParaRPr b="1" sz="1000">
              <a:solidFill>
                <a:schemeClr val="accent1"/>
              </a:solidFill>
              <a:latin typeface="Barlow"/>
              <a:ea typeface="Barlow"/>
              <a:cs typeface="Barlow"/>
              <a:sym typeface="Barlow"/>
            </a:endParaRPr>
          </a:p>
          <a:p>
            <a:pPr indent="-292100" lvl="0" marL="457200" rtl="0" algn="l">
              <a:lnSpc>
                <a:spcPct val="115000"/>
              </a:lnSpc>
              <a:spcBef>
                <a:spcPts val="1200"/>
              </a:spcBef>
              <a:spcAft>
                <a:spcPts val="0"/>
              </a:spcAft>
              <a:buSzPts val="1000"/>
              <a:buFont typeface="Barlow"/>
              <a:buChar char="●"/>
            </a:pPr>
            <a:r>
              <a:rPr lang="en" sz="1000">
                <a:latin typeface="Barlow"/>
                <a:ea typeface="Barlow"/>
                <a:cs typeface="Barlow"/>
                <a:sym typeface="Barlow"/>
              </a:rPr>
              <a:t>worked_totalhours</a:t>
            </a:r>
            <a:endParaRPr sz="1000">
              <a:latin typeface="Barlow"/>
              <a:ea typeface="Barlow"/>
              <a:cs typeface="Barlow"/>
              <a:sym typeface="Barlow"/>
            </a:endParaRPr>
          </a:p>
          <a:p>
            <a:pPr indent="-292100" lvl="0" marL="457200" rtl="0" algn="l">
              <a:lnSpc>
                <a:spcPct val="115000"/>
              </a:lnSpc>
              <a:spcBef>
                <a:spcPts val="0"/>
              </a:spcBef>
              <a:spcAft>
                <a:spcPts val="0"/>
              </a:spcAft>
              <a:buSzPts val="1000"/>
              <a:buFont typeface="Barlow"/>
              <a:buChar char="●"/>
            </a:pPr>
            <a:r>
              <a:rPr lang="en" sz="1000">
                <a:latin typeface="Barlow"/>
                <a:ea typeface="Barlow"/>
                <a:cs typeface="Barlow"/>
                <a:sym typeface="Barlow"/>
              </a:rPr>
              <a:t>comorbid_mentalhealth</a:t>
            </a:r>
            <a:endParaRPr sz="1000">
              <a:latin typeface="Barlow"/>
              <a:ea typeface="Barlow"/>
              <a:cs typeface="Barlow"/>
              <a:sym typeface="Barlow"/>
            </a:endParaRPr>
          </a:p>
          <a:p>
            <a:pPr indent="-292100" lvl="0" marL="457200" rtl="0" algn="l">
              <a:lnSpc>
                <a:spcPct val="115000"/>
              </a:lnSpc>
              <a:spcBef>
                <a:spcPts val="0"/>
              </a:spcBef>
              <a:spcAft>
                <a:spcPts val="0"/>
              </a:spcAft>
              <a:buSzPts val="1000"/>
              <a:buFont typeface="Barlow"/>
              <a:buChar char="●"/>
            </a:pPr>
            <a:r>
              <a:rPr lang="en" sz="1000">
                <a:latin typeface="Barlow"/>
                <a:ea typeface="Barlow"/>
                <a:cs typeface="Barlow"/>
                <a:sym typeface="Barlow"/>
              </a:rPr>
              <a:t>marital_hhref</a:t>
            </a:r>
            <a:endParaRPr sz="1000">
              <a:latin typeface="Barlow"/>
              <a:ea typeface="Barlow"/>
              <a:cs typeface="Barlow"/>
              <a:sym typeface="Barlo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71"/>
          <p:cNvSpPr txBox="1"/>
          <p:nvPr/>
        </p:nvSpPr>
        <p:spPr>
          <a:xfrm>
            <a:off x="2837900" y="854500"/>
            <a:ext cx="52683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Barlow"/>
              <a:ea typeface="Barlow"/>
              <a:cs typeface="Barlow"/>
              <a:sym typeface="Barlow"/>
            </a:endParaRPr>
          </a:p>
        </p:txBody>
      </p:sp>
      <p:sp>
        <p:nvSpPr>
          <p:cNvPr id="1284" name="Google Shape;1284;p71"/>
          <p:cNvSpPr txBox="1"/>
          <p:nvPr/>
        </p:nvSpPr>
        <p:spPr>
          <a:xfrm>
            <a:off x="567600" y="975225"/>
            <a:ext cx="6913800" cy="118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accent1"/>
                </a:solidFill>
                <a:latin typeface="Barlow"/>
                <a:ea typeface="Barlow"/>
                <a:cs typeface="Barlow"/>
                <a:sym typeface="Barlow"/>
              </a:rPr>
              <a:t>Challenges:</a:t>
            </a:r>
            <a:endParaRPr b="1" sz="1200">
              <a:solidFill>
                <a:schemeClr val="accent1"/>
              </a:solidFill>
              <a:latin typeface="Barlow"/>
              <a:ea typeface="Barlow"/>
              <a:cs typeface="Barlow"/>
              <a:sym typeface="Barlow"/>
            </a:endParaRPr>
          </a:p>
          <a:p>
            <a:pPr indent="-304800" lvl="0" marL="457200" rtl="0" algn="l">
              <a:lnSpc>
                <a:spcPct val="115000"/>
              </a:lnSpc>
              <a:spcBef>
                <a:spcPts val="1200"/>
              </a:spcBef>
              <a:spcAft>
                <a:spcPts val="0"/>
              </a:spcAft>
              <a:buSzPts val="1200"/>
              <a:buFont typeface="Barlow"/>
              <a:buChar char="●"/>
            </a:pPr>
            <a:r>
              <a:rPr lang="en" sz="1100"/>
              <a:t>Class imbalance: despite efforts using techniques like SMOTE and class weighting, achieving a high f1-score for the minority class (high-risk patients) proved challenging.</a:t>
            </a:r>
            <a:endParaRPr sz="1200">
              <a:latin typeface="Barlow"/>
              <a:ea typeface="Barlow"/>
              <a:cs typeface="Barlow"/>
              <a:sym typeface="Barlow"/>
            </a:endParaRPr>
          </a:p>
          <a:p>
            <a:pPr indent="0" lvl="0" marL="457200" rtl="0" algn="l">
              <a:lnSpc>
                <a:spcPct val="115000"/>
              </a:lnSpc>
              <a:spcBef>
                <a:spcPts val="1200"/>
              </a:spcBef>
              <a:spcAft>
                <a:spcPts val="1200"/>
              </a:spcAft>
              <a:buNone/>
            </a:pPr>
            <a:r>
              <a:t/>
            </a:r>
            <a:endParaRPr sz="1200">
              <a:latin typeface="Barlow"/>
              <a:ea typeface="Barlow"/>
              <a:cs typeface="Barlow"/>
              <a:sym typeface="Barlow"/>
            </a:endParaRPr>
          </a:p>
        </p:txBody>
      </p:sp>
      <p:sp>
        <p:nvSpPr>
          <p:cNvPr id="1285" name="Google Shape;1285;p71"/>
          <p:cNvSpPr txBox="1"/>
          <p:nvPr/>
        </p:nvSpPr>
        <p:spPr>
          <a:xfrm>
            <a:off x="567600" y="2081700"/>
            <a:ext cx="7043700" cy="1180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b="1" lang="en" sz="1200">
                <a:solidFill>
                  <a:schemeClr val="accent1"/>
                </a:solidFill>
                <a:latin typeface="Barlow"/>
                <a:ea typeface="Barlow"/>
                <a:cs typeface="Barlow"/>
                <a:sym typeface="Barlow"/>
              </a:rPr>
              <a:t>Findings:</a:t>
            </a:r>
            <a:endParaRPr sz="1200">
              <a:latin typeface="Barlow"/>
              <a:ea typeface="Barlow"/>
              <a:cs typeface="Barlow"/>
              <a:sym typeface="Barlow"/>
            </a:endParaRPr>
          </a:p>
          <a:p>
            <a:pPr indent="-304800" lvl="0" marL="457200" rtl="0" algn="l">
              <a:lnSpc>
                <a:spcPct val="150000"/>
              </a:lnSpc>
              <a:spcBef>
                <a:spcPts val="1200"/>
              </a:spcBef>
              <a:spcAft>
                <a:spcPts val="0"/>
              </a:spcAft>
              <a:buSzPts val="1200"/>
              <a:buFont typeface="Barlow"/>
              <a:buChar char="●"/>
            </a:pPr>
            <a:r>
              <a:rPr lang="en" sz="1100"/>
              <a:t>The bagging ensemble with optimized model weights provided the most balanced results, improving the model's recall for high-risk patients while maintaining reasonable precision. </a:t>
            </a:r>
            <a:endParaRPr sz="1200">
              <a:latin typeface="Barlow"/>
              <a:ea typeface="Barlow"/>
              <a:cs typeface="Barlow"/>
              <a:sym typeface="Barlow"/>
            </a:endParaRPr>
          </a:p>
        </p:txBody>
      </p:sp>
      <p:sp>
        <p:nvSpPr>
          <p:cNvPr id="1286" name="Google Shape;1286;p71"/>
          <p:cNvSpPr txBox="1"/>
          <p:nvPr/>
        </p:nvSpPr>
        <p:spPr>
          <a:xfrm>
            <a:off x="567600" y="3273375"/>
            <a:ext cx="7213200" cy="176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b="1" lang="en" sz="1200">
                <a:solidFill>
                  <a:schemeClr val="accent1"/>
                </a:solidFill>
                <a:latin typeface="Barlow"/>
                <a:ea typeface="Barlow"/>
                <a:cs typeface="Barlow"/>
                <a:sym typeface="Barlow"/>
              </a:rPr>
              <a:t>Next Step:</a:t>
            </a:r>
            <a:endParaRPr sz="1200">
              <a:latin typeface="Barlow"/>
              <a:ea typeface="Barlow"/>
              <a:cs typeface="Barlow"/>
              <a:sym typeface="Barlow"/>
            </a:endParaRPr>
          </a:p>
          <a:p>
            <a:pPr indent="-304800" lvl="0" marL="457200" rtl="0" algn="l">
              <a:lnSpc>
                <a:spcPct val="150000"/>
              </a:lnSpc>
              <a:spcBef>
                <a:spcPts val="1200"/>
              </a:spcBef>
              <a:spcAft>
                <a:spcPts val="0"/>
              </a:spcAft>
              <a:buSzPts val="1200"/>
              <a:buFont typeface="Barlow"/>
              <a:buChar char="●"/>
            </a:pPr>
            <a:r>
              <a:rPr lang="en" sz="1100"/>
              <a:t>Explore other oversampling methods such as Adaptive Synthetic Sampling which might create more realistic synthetic samples by considering data density and distribution. </a:t>
            </a:r>
            <a:endParaRPr sz="1100"/>
          </a:p>
          <a:p>
            <a:pPr indent="-304800" lvl="0" marL="457200" rtl="0" algn="l">
              <a:lnSpc>
                <a:spcPct val="150000"/>
              </a:lnSpc>
              <a:spcBef>
                <a:spcPts val="0"/>
              </a:spcBef>
              <a:spcAft>
                <a:spcPts val="0"/>
              </a:spcAft>
              <a:buSzPts val="1200"/>
              <a:buFont typeface="Barlow"/>
              <a:buChar char="●"/>
            </a:pPr>
            <a:r>
              <a:rPr lang="en" sz="1100"/>
              <a:t>Test other ensemble techniques such as XGBoost which might provide further performance.</a:t>
            </a:r>
            <a:endParaRPr sz="1200">
              <a:latin typeface="Barlow"/>
              <a:ea typeface="Barlow"/>
              <a:cs typeface="Barlow"/>
              <a:sym typeface="Barlow"/>
            </a:endParaRPr>
          </a:p>
        </p:txBody>
      </p:sp>
      <p:sp>
        <p:nvSpPr>
          <p:cNvPr id="1287" name="Google Shape;1287;p71"/>
          <p:cNvSpPr txBox="1"/>
          <p:nvPr>
            <p:ph type="title"/>
          </p:nvPr>
        </p:nvSpPr>
        <p:spPr>
          <a:xfrm>
            <a:off x="567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Barlow"/>
                <a:ea typeface="Barlow"/>
                <a:cs typeface="Barlow"/>
                <a:sym typeface="Barlow"/>
              </a:rPr>
              <a:t>Model Training</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36"/>
          <p:cNvSpPr txBox="1"/>
          <p:nvPr>
            <p:ph type="title"/>
          </p:nvPr>
        </p:nvSpPr>
        <p:spPr>
          <a:xfrm>
            <a:off x="2085025" y="1564950"/>
            <a:ext cx="41583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71" name="Google Shape;871;p36"/>
          <p:cNvSpPr txBox="1"/>
          <p:nvPr>
            <p:ph idx="2" type="title"/>
          </p:nvPr>
        </p:nvSpPr>
        <p:spPr>
          <a:xfrm>
            <a:off x="1050075" y="1564950"/>
            <a:ext cx="969000" cy="15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872" name="Google Shape;872;p36"/>
          <p:cNvGrpSpPr/>
          <p:nvPr/>
        </p:nvGrpSpPr>
        <p:grpSpPr>
          <a:xfrm flipH="1">
            <a:off x="6775879" y="3868746"/>
            <a:ext cx="3599787" cy="1044104"/>
            <a:chOff x="-1431671" y="656496"/>
            <a:chExt cx="3599787" cy="1044104"/>
          </a:xfrm>
        </p:grpSpPr>
        <p:grpSp>
          <p:nvGrpSpPr>
            <p:cNvPr id="873" name="Google Shape;873;p36"/>
            <p:cNvGrpSpPr/>
            <p:nvPr/>
          </p:nvGrpSpPr>
          <p:grpSpPr>
            <a:xfrm>
              <a:off x="-368508" y="1432892"/>
              <a:ext cx="1567047" cy="45661"/>
              <a:chOff x="1754675" y="2661275"/>
              <a:chExt cx="1945675" cy="56700"/>
            </a:xfrm>
          </p:grpSpPr>
          <p:cxnSp>
            <p:nvCxnSpPr>
              <p:cNvPr id="874" name="Google Shape;874;p36"/>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875" name="Google Shape;875;p36"/>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36"/>
            <p:cNvGrpSpPr/>
            <p:nvPr/>
          </p:nvGrpSpPr>
          <p:grpSpPr>
            <a:xfrm>
              <a:off x="-766480" y="1564412"/>
              <a:ext cx="1561280" cy="136187"/>
              <a:chOff x="1754675" y="2824000"/>
              <a:chExt cx="4728285" cy="412439"/>
            </a:xfrm>
          </p:grpSpPr>
          <p:sp>
            <p:nvSpPr>
              <p:cNvPr id="877" name="Google Shape;877;p36"/>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878" name="Google Shape;878;p36"/>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36"/>
            <p:cNvGrpSpPr/>
            <p:nvPr/>
          </p:nvGrpSpPr>
          <p:grpSpPr>
            <a:xfrm>
              <a:off x="-1431671" y="1201087"/>
              <a:ext cx="3070084" cy="102364"/>
              <a:chOff x="1779150" y="2604263"/>
              <a:chExt cx="3811875" cy="127113"/>
            </a:xfrm>
          </p:grpSpPr>
          <p:sp>
            <p:nvSpPr>
              <p:cNvPr id="880" name="Google Shape;880;p36"/>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881" name="Google Shape;881;p36"/>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36"/>
            <p:cNvGrpSpPr/>
            <p:nvPr/>
          </p:nvGrpSpPr>
          <p:grpSpPr>
            <a:xfrm>
              <a:off x="-856941" y="773805"/>
              <a:ext cx="2877996" cy="223763"/>
              <a:chOff x="1748550" y="2064750"/>
              <a:chExt cx="3573375" cy="277863"/>
            </a:xfrm>
          </p:grpSpPr>
          <p:sp>
            <p:nvSpPr>
              <p:cNvPr id="883" name="Google Shape;883;p36"/>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884" name="Google Shape;884;p36"/>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36"/>
            <p:cNvGrpSpPr/>
            <p:nvPr/>
          </p:nvGrpSpPr>
          <p:grpSpPr>
            <a:xfrm>
              <a:off x="-856882" y="656496"/>
              <a:ext cx="2430997" cy="185534"/>
              <a:chOff x="1748547" y="1392116"/>
              <a:chExt cx="5911958" cy="451312"/>
            </a:xfrm>
          </p:grpSpPr>
          <p:sp>
            <p:nvSpPr>
              <p:cNvPr id="886" name="Google Shape;886;p36"/>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887" name="Google Shape;887;p36"/>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36"/>
            <p:cNvGrpSpPr/>
            <p:nvPr/>
          </p:nvGrpSpPr>
          <p:grpSpPr>
            <a:xfrm>
              <a:off x="-842187" y="1064790"/>
              <a:ext cx="3010303" cy="45661"/>
              <a:chOff x="1766900" y="2869225"/>
              <a:chExt cx="3737650" cy="56700"/>
            </a:xfrm>
          </p:grpSpPr>
          <p:cxnSp>
            <p:nvCxnSpPr>
              <p:cNvPr id="889" name="Google Shape;889;p36"/>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890" name="Google Shape;890;p3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72"/>
          <p:cNvSpPr txBox="1"/>
          <p:nvPr/>
        </p:nvSpPr>
        <p:spPr>
          <a:xfrm>
            <a:off x="2837900" y="854500"/>
            <a:ext cx="52683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Barlow"/>
              <a:ea typeface="Barlow"/>
              <a:cs typeface="Barlow"/>
              <a:sym typeface="Barlow"/>
            </a:endParaRPr>
          </a:p>
        </p:txBody>
      </p:sp>
      <p:sp>
        <p:nvSpPr>
          <p:cNvPr id="1293" name="Google Shape;1293;p72"/>
          <p:cNvSpPr txBox="1"/>
          <p:nvPr/>
        </p:nvSpPr>
        <p:spPr>
          <a:xfrm>
            <a:off x="567600" y="899025"/>
            <a:ext cx="7704000" cy="118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accent1"/>
                </a:solidFill>
                <a:latin typeface="Barlow"/>
                <a:ea typeface="Barlow"/>
                <a:cs typeface="Barlow"/>
                <a:sym typeface="Barlow"/>
              </a:rPr>
              <a:t>Model Insights</a:t>
            </a:r>
            <a:r>
              <a:rPr b="1" lang="en" sz="1200">
                <a:solidFill>
                  <a:schemeClr val="accent1"/>
                </a:solidFill>
                <a:latin typeface="Barlow"/>
                <a:ea typeface="Barlow"/>
                <a:cs typeface="Barlow"/>
                <a:sym typeface="Barlow"/>
              </a:rPr>
              <a:t>:</a:t>
            </a:r>
            <a:endParaRPr b="1" sz="1200">
              <a:solidFill>
                <a:schemeClr val="accent1"/>
              </a:solidFill>
              <a:latin typeface="Barlow"/>
              <a:ea typeface="Barlow"/>
              <a:cs typeface="Barlow"/>
              <a:sym typeface="Barlow"/>
            </a:endParaRPr>
          </a:p>
          <a:p>
            <a:pPr indent="-304800" lvl="0" marL="457200" rtl="0" algn="l">
              <a:lnSpc>
                <a:spcPct val="115000"/>
              </a:lnSpc>
              <a:spcBef>
                <a:spcPts val="1200"/>
              </a:spcBef>
              <a:spcAft>
                <a:spcPts val="0"/>
              </a:spcAft>
              <a:buSzPts val="1200"/>
              <a:buFont typeface="Barlow"/>
              <a:buChar char="●"/>
            </a:pPr>
            <a:r>
              <a:rPr lang="en" sz="1100"/>
              <a:t>Identify patients at risk of unsuccessful diabetes management before it becomes a problem</a:t>
            </a:r>
            <a:endParaRPr sz="1100"/>
          </a:p>
          <a:p>
            <a:pPr indent="-298450" lvl="0" marL="457200" rtl="0" algn="l">
              <a:lnSpc>
                <a:spcPct val="115000"/>
              </a:lnSpc>
              <a:spcBef>
                <a:spcPts val="0"/>
              </a:spcBef>
              <a:spcAft>
                <a:spcPts val="0"/>
              </a:spcAft>
              <a:buSzPts val="1100"/>
              <a:buChar char="●"/>
            </a:pPr>
            <a:r>
              <a:rPr lang="en" sz="1100"/>
              <a:t>Imperfect model can still inform healthcare providers on who needs outreach the most.</a:t>
            </a:r>
            <a:endParaRPr sz="1100"/>
          </a:p>
          <a:p>
            <a:pPr indent="-298450" lvl="0" marL="457200" rtl="0" algn="l">
              <a:lnSpc>
                <a:spcPct val="115000"/>
              </a:lnSpc>
              <a:spcBef>
                <a:spcPts val="0"/>
              </a:spcBef>
              <a:spcAft>
                <a:spcPts val="0"/>
              </a:spcAft>
              <a:buSzPts val="1100"/>
              <a:buChar char="●"/>
            </a:pPr>
            <a:r>
              <a:rPr lang="en" sz="1100"/>
              <a:t>Identified important risk factors, e.g. working hours and knowledge barriers</a:t>
            </a:r>
            <a:endParaRPr sz="1100"/>
          </a:p>
          <a:p>
            <a:pPr indent="0" lvl="0" marL="0" rtl="0" algn="l">
              <a:lnSpc>
                <a:spcPct val="115000"/>
              </a:lnSpc>
              <a:spcBef>
                <a:spcPts val="1200"/>
              </a:spcBef>
              <a:spcAft>
                <a:spcPts val="0"/>
              </a:spcAft>
              <a:buNone/>
            </a:pPr>
            <a:r>
              <a:rPr b="1" lang="en" sz="1200">
                <a:solidFill>
                  <a:schemeClr val="accent1"/>
                </a:solidFill>
                <a:latin typeface="Barlow"/>
                <a:ea typeface="Barlow"/>
                <a:cs typeface="Barlow"/>
                <a:sym typeface="Barlow"/>
              </a:rPr>
              <a:t>Stakeholder Impact</a:t>
            </a:r>
            <a:r>
              <a:rPr b="1" lang="en" sz="1200">
                <a:solidFill>
                  <a:schemeClr val="accent1"/>
                </a:solidFill>
                <a:latin typeface="Barlow"/>
                <a:ea typeface="Barlow"/>
                <a:cs typeface="Barlow"/>
                <a:sym typeface="Barlow"/>
              </a:rPr>
              <a:t>:</a:t>
            </a:r>
            <a:endParaRPr b="1" sz="1200">
              <a:solidFill>
                <a:schemeClr val="accent1"/>
              </a:solidFill>
              <a:latin typeface="Barlow"/>
              <a:ea typeface="Barlow"/>
              <a:cs typeface="Barlow"/>
              <a:sym typeface="Barlow"/>
            </a:endParaRPr>
          </a:p>
          <a:p>
            <a:pPr indent="-304800" lvl="0" marL="457200" rtl="0" algn="l">
              <a:lnSpc>
                <a:spcPct val="115000"/>
              </a:lnSpc>
              <a:spcBef>
                <a:spcPts val="1200"/>
              </a:spcBef>
              <a:spcAft>
                <a:spcPts val="0"/>
              </a:spcAft>
              <a:buSzPts val="1200"/>
              <a:buFont typeface="Barlow"/>
              <a:buChar char="●"/>
            </a:pPr>
            <a:r>
              <a:rPr b="1" lang="en" sz="1100"/>
              <a:t>Healthcare providers</a:t>
            </a:r>
            <a:r>
              <a:rPr lang="en" sz="1100"/>
              <a:t>: Something is better than nothing - an imperfect tool can still assist with targeted care</a:t>
            </a:r>
            <a:endParaRPr sz="1100"/>
          </a:p>
          <a:p>
            <a:pPr indent="-304800" lvl="0" marL="457200" rtl="0" algn="l">
              <a:lnSpc>
                <a:spcPct val="115000"/>
              </a:lnSpc>
              <a:spcBef>
                <a:spcPts val="0"/>
              </a:spcBef>
              <a:spcAft>
                <a:spcPts val="0"/>
              </a:spcAft>
              <a:buSzPts val="1200"/>
              <a:buFont typeface="Barlow"/>
              <a:buChar char="●"/>
            </a:pPr>
            <a:r>
              <a:rPr b="1" lang="en" sz="1100"/>
              <a:t>Patients</a:t>
            </a:r>
            <a:r>
              <a:rPr lang="en" sz="1100"/>
              <a:t>: Improved access to resources and engagement with healthcare providers</a:t>
            </a:r>
            <a:endParaRPr sz="1100"/>
          </a:p>
          <a:p>
            <a:pPr indent="-304800" lvl="0" marL="457200" rtl="0" algn="l">
              <a:lnSpc>
                <a:spcPct val="115000"/>
              </a:lnSpc>
              <a:spcBef>
                <a:spcPts val="0"/>
              </a:spcBef>
              <a:spcAft>
                <a:spcPts val="0"/>
              </a:spcAft>
              <a:buSzPts val="1200"/>
              <a:buFont typeface="Barlow"/>
              <a:buChar char="●"/>
            </a:pPr>
            <a:r>
              <a:rPr b="1" lang="en" sz="1100"/>
              <a:t>Public health officials and policymakers</a:t>
            </a:r>
            <a:r>
              <a:rPr lang="en" sz="1100"/>
              <a:t>:  Identify areas where development of public services are most needed</a:t>
            </a:r>
            <a:endParaRPr sz="1100"/>
          </a:p>
          <a:p>
            <a:pPr indent="-304800" lvl="0" marL="457200" rtl="0" algn="l">
              <a:lnSpc>
                <a:spcPct val="115000"/>
              </a:lnSpc>
              <a:spcBef>
                <a:spcPts val="0"/>
              </a:spcBef>
              <a:spcAft>
                <a:spcPts val="0"/>
              </a:spcAft>
              <a:buSzPts val="1200"/>
              <a:buFont typeface="Barlow"/>
              <a:buChar char="●"/>
            </a:pPr>
            <a:r>
              <a:rPr b="1" lang="en" sz="1100"/>
              <a:t>Health insurance companies</a:t>
            </a:r>
            <a:r>
              <a:rPr lang="en" sz="1100"/>
              <a:t>: Cost savings resulting from improved diabetes management</a:t>
            </a:r>
            <a:endParaRPr sz="1100"/>
          </a:p>
          <a:p>
            <a:pPr indent="-304800" lvl="0" marL="457200" rtl="0" algn="l">
              <a:lnSpc>
                <a:spcPct val="115000"/>
              </a:lnSpc>
              <a:spcBef>
                <a:spcPts val="0"/>
              </a:spcBef>
              <a:spcAft>
                <a:spcPts val="0"/>
              </a:spcAft>
              <a:buSzPts val="1200"/>
              <a:buFont typeface="Barlow"/>
              <a:buChar char="●"/>
            </a:pPr>
            <a:r>
              <a:rPr b="1" lang="en" sz="1100"/>
              <a:t>Researchers</a:t>
            </a:r>
            <a:r>
              <a:rPr lang="en" sz="1100"/>
              <a:t>: Enhanced understanding of risk and causes of risk when it comes to diabetes management &amp; highlighted opportunities for improved research and data collection.</a:t>
            </a:r>
            <a:endParaRPr sz="1100"/>
          </a:p>
          <a:p>
            <a:pPr indent="0" lvl="0" marL="457200" rtl="0" algn="l">
              <a:lnSpc>
                <a:spcPct val="115000"/>
              </a:lnSpc>
              <a:spcBef>
                <a:spcPts val="1200"/>
              </a:spcBef>
              <a:spcAft>
                <a:spcPts val="1200"/>
              </a:spcAft>
              <a:buNone/>
            </a:pPr>
            <a:r>
              <a:t/>
            </a:r>
            <a:endParaRPr sz="1200">
              <a:latin typeface="Barlow"/>
              <a:ea typeface="Barlow"/>
              <a:cs typeface="Barlow"/>
              <a:sym typeface="Barlow"/>
            </a:endParaRPr>
          </a:p>
        </p:txBody>
      </p:sp>
      <p:sp>
        <p:nvSpPr>
          <p:cNvPr id="1294" name="Google Shape;1294;p72"/>
          <p:cNvSpPr txBox="1"/>
          <p:nvPr>
            <p:ph type="title"/>
          </p:nvPr>
        </p:nvSpPr>
        <p:spPr>
          <a:xfrm>
            <a:off x="567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Barlow"/>
                <a:ea typeface="Barlow"/>
                <a:cs typeface="Barlow"/>
                <a:sym typeface="Barlow"/>
              </a:rPr>
              <a:t>Real-World Implications</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 (1/2)</a:t>
            </a:r>
            <a:endParaRPr/>
          </a:p>
        </p:txBody>
      </p:sp>
      <p:sp>
        <p:nvSpPr>
          <p:cNvPr id="1300" name="Google Shape;1300;p73"/>
          <p:cNvSpPr txBox="1"/>
          <p:nvPr>
            <p:ph idx="1" type="subTitle"/>
          </p:nvPr>
        </p:nvSpPr>
        <p:spPr>
          <a:xfrm>
            <a:off x="463925" y="1017725"/>
            <a:ext cx="8028000" cy="2868000"/>
          </a:xfrm>
          <a:prstGeom prst="rect">
            <a:avLst/>
          </a:prstGeom>
        </p:spPr>
        <p:txBody>
          <a:bodyPr anchorCtr="0" anchor="t" bIns="91425" lIns="91425" spcFirstLastPara="1" rIns="91425" wrap="square" tIns="91425">
            <a:noAutofit/>
          </a:bodyPr>
          <a:lstStyle/>
          <a:p>
            <a:pPr indent="-304800" lvl="0" marL="457200" rtl="0" algn="l">
              <a:spcBef>
                <a:spcPts val="300"/>
              </a:spcBef>
              <a:spcAft>
                <a:spcPts val="0"/>
              </a:spcAft>
              <a:buSzPts val="1200"/>
              <a:buChar char="●"/>
            </a:pPr>
            <a:r>
              <a:rPr lang="en"/>
              <a:t>Feedtrail. (n.d.). Patient experience quotes. </a:t>
            </a:r>
            <a:r>
              <a:rPr lang="en" u="sng">
                <a:solidFill>
                  <a:schemeClr val="hlink"/>
                </a:solidFill>
                <a:hlinkClick r:id="rId3"/>
              </a:rPr>
              <a:t>https://www.feedtrail.com/patient-experience-quo</a:t>
            </a:r>
            <a:r>
              <a:rPr lang="en" u="sng">
                <a:solidFill>
                  <a:schemeClr val="hlink"/>
                </a:solidFill>
                <a:hlinkClick r:id="rId4"/>
              </a:rPr>
              <a:t>tes</a:t>
            </a:r>
            <a:r>
              <a:rPr lang="en" u="sng">
                <a:solidFill>
                  <a:schemeClr val="hlink"/>
                </a:solidFill>
                <a:hlinkClick r:id="rId5"/>
              </a:rPr>
              <a:t>/</a:t>
            </a:r>
            <a:r>
              <a:rPr lang="en"/>
              <a:t> </a:t>
            </a:r>
            <a:endParaRPr/>
          </a:p>
          <a:p>
            <a:pPr indent="-304800" lvl="0" marL="457200" rtl="0" algn="l">
              <a:spcBef>
                <a:spcPts val="0"/>
              </a:spcBef>
              <a:spcAft>
                <a:spcPts val="0"/>
              </a:spcAft>
              <a:buSzPts val="1200"/>
              <a:buChar char="●"/>
            </a:pPr>
            <a:r>
              <a:rPr lang="en"/>
              <a:t>Ahmad, F., &amp; Joshi, S. H. (n.d.). Self-Care Practices and Their Role in the Control of Diabetes: A Narrative Review. Cureus, 15(7), e41409. https://doi.org/10.7759/cureus.41409</a:t>
            </a:r>
            <a:endParaRPr/>
          </a:p>
          <a:p>
            <a:pPr indent="-304800" lvl="0" marL="457200" rtl="0" algn="l">
              <a:spcBef>
                <a:spcPts val="0"/>
              </a:spcBef>
              <a:spcAft>
                <a:spcPts val="0"/>
              </a:spcAft>
              <a:buSzPts val="1200"/>
              <a:buChar char="●"/>
            </a:pPr>
            <a:r>
              <a:rPr lang="en"/>
              <a:t>CDC. (2024a, July 23). National Diabetes Statistics Report. Diabetes. https://www.cdc.gov/diabetes/php/data-research/index.html</a:t>
            </a:r>
            <a:endParaRPr/>
          </a:p>
          <a:p>
            <a:pPr indent="-304800" lvl="0" marL="457200" rtl="0" algn="l">
              <a:spcBef>
                <a:spcPts val="0"/>
              </a:spcBef>
              <a:spcAft>
                <a:spcPts val="0"/>
              </a:spcAft>
              <a:buSzPts val="1200"/>
              <a:buChar char="●"/>
            </a:pPr>
            <a:r>
              <a:rPr lang="en"/>
              <a:t>CDC. (2024b, September 25). Type 2 Diabetes. Diabetes. https://www.cdc.gov/diabetes/about/about-type-2-diabetes.html</a:t>
            </a:r>
            <a:endParaRPr/>
          </a:p>
          <a:p>
            <a:pPr indent="-304800" lvl="0" marL="457200" rtl="0" algn="l">
              <a:spcBef>
                <a:spcPts val="0"/>
              </a:spcBef>
              <a:spcAft>
                <a:spcPts val="0"/>
              </a:spcAft>
              <a:buSzPts val="1200"/>
              <a:buChar char="●"/>
            </a:pPr>
            <a:r>
              <a:rPr lang="en"/>
              <a:t>Cleaned NHANES 1988-2018. (2023). [Dataset]. figshare. https://doi.org/10.6084/m9.figshare.21743372.v7</a:t>
            </a:r>
            <a:endParaRPr/>
          </a:p>
          <a:p>
            <a:pPr indent="-304800" lvl="0" marL="457200" rtl="0" algn="l">
              <a:spcBef>
                <a:spcPts val="0"/>
              </a:spcBef>
              <a:spcAft>
                <a:spcPts val="0"/>
              </a:spcAft>
              <a:buSzPts val="1200"/>
              <a:buChar char="●"/>
            </a:pPr>
            <a:r>
              <a:rPr lang="en"/>
              <a:t>Diabetes. (n.d.). Retrieved December 3, 2024, from https://www.who.int/health-topics/diabetes</a:t>
            </a:r>
            <a:endParaRPr/>
          </a:p>
          <a:p>
            <a:pPr indent="-304800" lvl="0" marL="457200" rtl="0" algn="l">
              <a:spcBef>
                <a:spcPts val="0"/>
              </a:spcBef>
              <a:spcAft>
                <a:spcPts val="0"/>
              </a:spcAft>
              <a:buSzPts val="1200"/>
              <a:buChar char="●"/>
            </a:pPr>
            <a:r>
              <a:rPr lang="en"/>
              <a:t>Fang, M., Wang, D., Coresh, J., &amp; Selvin, E. (2021). Trends in Diabetes Treatment and Control in U.S. Adults, 1999–2018. New England Journal of Medicine, 384(23), 2219–2228. https://doi.org/10.1056/NEJMsa2032271</a:t>
            </a:r>
            <a:endParaRPr/>
          </a:p>
          <a:p>
            <a:pPr indent="-304800" lvl="0" marL="457200" rtl="0" algn="l">
              <a:spcBef>
                <a:spcPts val="0"/>
              </a:spcBef>
              <a:spcAft>
                <a:spcPts val="0"/>
              </a:spcAft>
              <a:buSzPts val="1200"/>
              <a:buChar char="●"/>
            </a:pPr>
            <a:r>
              <a:rPr lang="en"/>
              <a:t>Gonzalez, J. S., Tanenbaum, M. L., &amp; Commissariat, P. V. (2016). Psychosocial factors in medication adherence and diabetes self-management: Implications for research and practice. American Psychologist, 71(7), 539–551. https://doi.org/10.1037/a0040388</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 (2/2)</a:t>
            </a:r>
            <a:endParaRPr/>
          </a:p>
        </p:txBody>
      </p:sp>
      <p:sp>
        <p:nvSpPr>
          <p:cNvPr id="1306" name="Google Shape;1306;p74"/>
          <p:cNvSpPr txBox="1"/>
          <p:nvPr>
            <p:ph idx="1" type="subTitle"/>
          </p:nvPr>
        </p:nvSpPr>
        <p:spPr>
          <a:xfrm>
            <a:off x="463925" y="1017725"/>
            <a:ext cx="8028000" cy="2868000"/>
          </a:xfrm>
          <a:prstGeom prst="rect">
            <a:avLst/>
          </a:prstGeom>
        </p:spPr>
        <p:txBody>
          <a:bodyPr anchorCtr="0" anchor="t" bIns="91425" lIns="91425" spcFirstLastPara="1" rIns="91425" wrap="square" tIns="91425">
            <a:noAutofit/>
          </a:bodyPr>
          <a:lstStyle/>
          <a:p>
            <a:pPr indent="-304800" lvl="0" marL="457200" rtl="0" algn="l">
              <a:spcBef>
                <a:spcPts val="300"/>
              </a:spcBef>
              <a:spcAft>
                <a:spcPts val="0"/>
              </a:spcAft>
              <a:buSzPts val="1200"/>
              <a:buChar char="●"/>
            </a:pPr>
            <a:r>
              <a:rPr lang="en"/>
              <a:t>Nguyen, V. K., Middleton, L. Y. M., Huang, L., Zhao, N., Verly, E., Kvasnicka, J., Sagers, L., Patel, C. J., Colacino, J., &amp; Jolliet, O. (2023). Harmonized US National Health and Nutrition Examination Survey 1988-2018 for high throughput exposome-health discovery. medRxiv, 2023.02.06.23284573. https://doi.org/10.1101/2023.02.06.23284573</a:t>
            </a:r>
            <a:endParaRPr/>
          </a:p>
          <a:p>
            <a:pPr indent="-304800" lvl="0" marL="457200" rtl="0" algn="l">
              <a:spcBef>
                <a:spcPts val="0"/>
              </a:spcBef>
              <a:spcAft>
                <a:spcPts val="0"/>
              </a:spcAft>
              <a:buSzPts val="1200"/>
              <a:buChar char="●"/>
            </a:pPr>
            <a:r>
              <a:rPr lang="en"/>
              <a:t>NHANES - About the National Health and Nutrition Examination Survey. (2024, June 17). https://www.cdc.gov/nchs/nhanes/about_nhanes.htm</a:t>
            </a:r>
            <a:endParaRPr/>
          </a:p>
          <a:p>
            <a:pPr indent="-304800" lvl="0" marL="457200" rtl="0" algn="l">
              <a:spcBef>
                <a:spcPts val="0"/>
              </a:spcBef>
              <a:spcAft>
                <a:spcPts val="0"/>
              </a:spcAft>
              <a:buSzPts val="1200"/>
              <a:buChar char="●"/>
            </a:pPr>
            <a:r>
              <a:rPr lang="en"/>
              <a:t>Powers, M. A., Bardsley, J., Cypress, M., Duker, P., Funnell, M. M., Fischl, A. H., Maryniuk, M. D., Siminerio, L., &amp; Vivian, E. (2017). Diabetes Self-management Education and Support in Type 2 Diabetes: A Joint Position Statement of the American Diabetes Association, the American Association of Diabetes Educators, and the Academy of Nutrition and Dietetics. The Diabetes Educator, 43(1), 40–53. https://doi.org/10.1177/0145721716689694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75"/>
          <p:cNvSpPr txBox="1"/>
          <p:nvPr>
            <p:ph type="title"/>
          </p:nvPr>
        </p:nvSpPr>
        <p:spPr>
          <a:xfrm>
            <a:off x="448350" y="2285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QUESTIONS ?</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37"/>
          <p:cNvSpPr txBox="1"/>
          <p:nvPr>
            <p:ph idx="1" type="subTitle"/>
          </p:nvPr>
        </p:nvSpPr>
        <p:spPr>
          <a:xfrm>
            <a:off x="1419900" y="1081900"/>
            <a:ext cx="6304200" cy="186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“The secret of the care of the </a:t>
            </a:r>
            <a:r>
              <a:rPr lang="en"/>
              <a:t>patient</a:t>
            </a:r>
            <a:r>
              <a:rPr lang="en"/>
              <a:t> is in caring for the patient”</a:t>
            </a:r>
            <a:endParaRPr/>
          </a:p>
        </p:txBody>
      </p:sp>
      <p:sp>
        <p:nvSpPr>
          <p:cNvPr id="896" name="Google Shape;896;p37"/>
          <p:cNvSpPr txBox="1"/>
          <p:nvPr>
            <p:ph type="title"/>
          </p:nvPr>
        </p:nvSpPr>
        <p:spPr>
          <a:xfrm>
            <a:off x="1419900" y="3029100"/>
            <a:ext cx="6304200" cy="66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—Francis Peabody</a:t>
            </a:r>
            <a:endParaRPr/>
          </a:p>
        </p:txBody>
      </p:sp>
      <p:grpSp>
        <p:nvGrpSpPr>
          <p:cNvPr id="897" name="Google Shape;897;p37"/>
          <p:cNvGrpSpPr/>
          <p:nvPr/>
        </p:nvGrpSpPr>
        <p:grpSpPr>
          <a:xfrm flipH="1" rot="10800000">
            <a:off x="-1544774" y="3310577"/>
            <a:ext cx="3296400" cy="703085"/>
            <a:chOff x="-12" y="3628590"/>
            <a:chExt cx="3296400" cy="703085"/>
          </a:xfrm>
        </p:grpSpPr>
        <p:grpSp>
          <p:nvGrpSpPr>
            <p:cNvPr id="898" name="Google Shape;898;p37"/>
            <p:cNvGrpSpPr/>
            <p:nvPr/>
          </p:nvGrpSpPr>
          <p:grpSpPr>
            <a:xfrm>
              <a:off x="854867" y="3996692"/>
              <a:ext cx="1567047" cy="45661"/>
              <a:chOff x="1754675" y="2661275"/>
              <a:chExt cx="1945675" cy="56700"/>
            </a:xfrm>
          </p:grpSpPr>
          <p:cxnSp>
            <p:nvCxnSpPr>
              <p:cNvPr id="899" name="Google Shape;899;p3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900" name="Google Shape;900;p3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37"/>
            <p:cNvGrpSpPr/>
            <p:nvPr/>
          </p:nvGrpSpPr>
          <p:grpSpPr>
            <a:xfrm>
              <a:off x="518420" y="4195487"/>
              <a:ext cx="1561280" cy="136187"/>
              <a:chOff x="1754675" y="2824000"/>
              <a:chExt cx="4728285" cy="412439"/>
            </a:xfrm>
          </p:grpSpPr>
          <p:sp>
            <p:nvSpPr>
              <p:cNvPr id="902" name="Google Shape;902;p3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903" name="Google Shape;903;p3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37"/>
            <p:cNvGrpSpPr/>
            <p:nvPr/>
          </p:nvGrpSpPr>
          <p:grpSpPr>
            <a:xfrm>
              <a:off x="226304" y="3764887"/>
              <a:ext cx="3070084" cy="102364"/>
              <a:chOff x="1779150" y="2604263"/>
              <a:chExt cx="3811875" cy="127113"/>
            </a:xfrm>
          </p:grpSpPr>
          <p:sp>
            <p:nvSpPr>
              <p:cNvPr id="905" name="Google Shape;905;p37"/>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906" name="Google Shape;906;p37"/>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37"/>
            <p:cNvGrpSpPr/>
            <p:nvPr/>
          </p:nvGrpSpPr>
          <p:grpSpPr>
            <a:xfrm>
              <a:off x="-12" y="3628590"/>
              <a:ext cx="3010303" cy="45661"/>
              <a:chOff x="1766900" y="2869225"/>
              <a:chExt cx="3737650" cy="56700"/>
            </a:xfrm>
          </p:grpSpPr>
          <p:cxnSp>
            <p:nvCxnSpPr>
              <p:cNvPr id="908" name="Google Shape;908;p3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909" name="Google Shape;909;p3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0" name="Google Shape;910;p37"/>
          <p:cNvGrpSpPr/>
          <p:nvPr/>
        </p:nvGrpSpPr>
        <p:grpSpPr>
          <a:xfrm>
            <a:off x="7285859" y="749790"/>
            <a:ext cx="4555892" cy="541915"/>
            <a:chOff x="5950034" y="3380465"/>
            <a:chExt cx="4555892" cy="541915"/>
          </a:xfrm>
        </p:grpSpPr>
        <p:grpSp>
          <p:nvGrpSpPr>
            <p:cNvPr id="911" name="Google Shape;911;p37"/>
            <p:cNvGrpSpPr/>
            <p:nvPr/>
          </p:nvGrpSpPr>
          <p:grpSpPr>
            <a:xfrm rot="10800000">
              <a:off x="5950034" y="3380473"/>
              <a:ext cx="2877996" cy="223763"/>
              <a:chOff x="1748550" y="2064750"/>
              <a:chExt cx="3573375" cy="277863"/>
            </a:xfrm>
          </p:grpSpPr>
          <p:sp>
            <p:nvSpPr>
              <p:cNvPr id="912" name="Google Shape;912;p37"/>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913" name="Google Shape;913;p37"/>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37"/>
            <p:cNvGrpSpPr/>
            <p:nvPr/>
          </p:nvGrpSpPr>
          <p:grpSpPr>
            <a:xfrm rot="10800000">
              <a:off x="6396949" y="3536010"/>
              <a:ext cx="2430997" cy="185534"/>
              <a:chOff x="1748547" y="1392116"/>
              <a:chExt cx="5911958" cy="451312"/>
            </a:xfrm>
          </p:grpSpPr>
          <p:sp>
            <p:nvSpPr>
              <p:cNvPr id="915" name="Google Shape;915;p37"/>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916" name="Google Shape;916;p37"/>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37"/>
            <p:cNvGrpSpPr/>
            <p:nvPr/>
          </p:nvGrpSpPr>
          <p:grpSpPr>
            <a:xfrm rot="10800000">
              <a:off x="6906834" y="3876719"/>
              <a:ext cx="3140396" cy="45661"/>
              <a:chOff x="234768" y="1449263"/>
              <a:chExt cx="3899175" cy="56700"/>
            </a:xfrm>
          </p:grpSpPr>
          <p:cxnSp>
            <p:nvCxnSpPr>
              <p:cNvPr id="918" name="Google Shape;918;p37"/>
              <p:cNvCxnSpPr/>
              <p:nvPr/>
            </p:nvCxnSpPr>
            <p:spPr>
              <a:xfrm>
                <a:off x="234768" y="1477625"/>
                <a:ext cx="3846900" cy="0"/>
              </a:xfrm>
              <a:prstGeom prst="straightConnector1">
                <a:avLst/>
              </a:prstGeom>
              <a:noFill/>
              <a:ln cap="flat" cmpd="sng" w="9525">
                <a:solidFill>
                  <a:schemeClr val="dk1"/>
                </a:solidFill>
                <a:prstDash val="solid"/>
                <a:round/>
                <a:headEnd len="med" w="med" type="none"/>
                <a:tailEnd len="med" w="med" type="none"/>
              </a:ln>
            </p:spPr>
          </p:cxnSp>
          <p:sp>
            <p:nvSpPr>
              <p:cNvPr id="919" name="Google Shape;919;p37"/>
              <p:cNvSpPr/>
              <p:nvPr/>
            </p:nvSpPr>
            <p:spPr>
              <a:xfrm>
                <a:off x="4077243" y="1449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37"/>
            <p:cNvGrpSpPr/>
            <p:nvPr/>
          </p:nvGrpSpPr>
          <p:grpSpPr>
            <a:xfrm flipH="1">
              <a:off x="7495622" y="3380465"/>
              <a:ext cx="3010303" cy="45661"/>
              <a:chOff x="1766900" y="2869225"/>
              <a:chExt cx="3737650" cy="56700"/>
            </a:xfrm>
          </p:grpSpPr>
          <p:cxnSp>
            <p:nvCxnSpPr>
              <p:cNvPr id="921" name="Google Shape;921;p3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922" name="Google Shape;922;p3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these Results matter </a:t>
            </a:r>
            <a:endParaRPr/>
          </a:p>
        </p:txBody>
      </p:sp>
      <p:sp>
        <p:nvSpPr>
          <p:cNvPr id="928" name="Google Shape;928;p38"/>
          <p:cNvSpPr txBox="1"/>
          <p:nvPr>
            <p:ph idx="1" type="subTitle"/>
          </p:nvPr>
        </p:nvSpPr>
        <p:spPr>
          <a:xfrm>
            <a:off x="453200" y="1017725"/>
            <a:ext cx="5358600" cy="369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With early action, you can reverse prediabetes to prevent or delay type 2 diabetes that affects </a:t>
            </a:r>
            <a:r>
              <a:rPr b="1" lang="en"/>
              <a:t>1 in 3 US adults</a:t>
            </a:r>
            <a:r>
              <a:rPr lang="en"/>
              <a:t>. </a:t>
            </a:r>
            <a:endParaRPr/>
          </a:p>
          <a:p>
            <a:pPr indent="0" lvl="0" marL="457200" rtl="0" algn="l">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Around </a:t>
            </a:r>
            <a:r>
              <a:rPr b="1" lang="en"/>
              <a:t>38 million adults have diabetes</a:t>
            </a:r>
            <a:r>
              <a:rPr lang="en"/>
              <a:t>, and </a:t>
            </a:r>
            <a:r>
              <a:rPr b="1" lang="en"/>
              <a:t>1 in 5</a:t>
            </a:r>
            <a:r>
              <a:rPr lang="en"/>
              <a:t> of them </a:t>
            </a:r>
            <a:r>
              <a:rPr lang="en" u="sng"/>
              <a:t>don't know they have it.</a:t>
            </a:r>
            <a:endParaRPr u="sng"/>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Diabetes is the </a:t>
            </a:r>
            <a:r>
              <a:rPr b="1" lang="en" u="sng"/>
              <a:t>eighth leading cause of death</a:t>
            </a:r>
            <a:r>
              <a:rPr lang="en"/>
              <a:t>.</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b="1" lang="en"/>
              <a:t>Type 2 diabetes</a:t>
            </a:r>
            <a:r>
              <a:rPr lang="en"/>
              <a:t> accounts for about </a:t>
            </a:r>
            <a:r>
              <a:rPr b="1" lang="en"/>
              <a:t>90% to 95%</a:t>
            </a:r>
            <a:r>
              <a:rPr lang="en"/>
              <a:t> of all diagnosed cases of diabetes; type 1 diabetes accounts for about 5% to 10%.</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Diabetes is the No. 1 cause of</a:t>
            </a:r>
            <a:r>
              <a:rPr b="1" lang="en"/>
              <a:t> kidney failure, lower-limb amputations</a:t>
            </a:r>
            <a:r>
              <a:rPr lang="en"/>
              <a:t>, and </a:t>
            </a:r>
            <a:r>
              <a:rPr b="1" lang="en"/>
              <a:t>adult blindness</a:t>
            </a:r>
            <a:r>
              <a:rPr lang="en"/>
              <a:t>.</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In the last 20 years, the number of adults diagnosed with diabetes has more than doubled.</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457200" rtl="0" algn="l">
              <a:spcBef>
                <a:spcPts val="0"/>
              </a:spcBef>
              <a:spcAft>
                <a:spcPts val="0"/>
              </a:spcAft>
              <a:buNone/>
            </a:pPr>
            <a:r>
              <a:t/>
            </a:r>
            <a:endParaRPr/>
          </a:p>
        </p:txBody>
      </p:sp>
      <p:pic>
        <p:nvPicPr>
          <p:cNvPr id="929" name="Google Shape;929;p38"/>
          <p:cNvPicPr preferRelativeResize="0"/>
          <p:nvPr/>
        </p:nvPicPr>
        <p:blipFill>
          <a:blip r:embed="rId3">
            <a:alphaModFix/>
          </a:blip>
          <a:stretch>
            <a:fillRect/>
          </a:stretch>
        </p:blipFill>
        <p:spPr>
          <a:xfrm>
            <a:off x="5953800" y="1057450"/>
            <a:ext cx="3044424" cy="3447900"/>
          </a:xfrm>
          <a:prstGeom prst="rect">
            <a:avLst/>
          </a:prstGeom>
          <a:noFill/>
          <a:ln>
            <a:noFill/>
          </a:ln>
        </p:spPr>
      </p:pic>
      <p:sp>
        <p:nvSpPr>
          <p:cNvPr id="930" name="Google Shape;930;p38"/>
          <p:cNvSpPr txBox="1"/>
          <p:nvPr/>
        </p:nvSpPr>
        <p:spPr>
          <a:xfrm>
            <a:off x="5998225" y="46203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https://www.cdc.gov/diabetes/about/index.html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Addressing Patient Apathy in Diabetes Management</a:t>
            </a:r>
            <a:endParaRPr sz="2500"/>
          </a:p>
        </p:txBody>
      </p:sp>
      <p:sp>
        <p:nvSpPr>
          <p:cNvPr id="936" name="Google Shape;936;p39"/>
          <p:cNvSpPr txBox="1"/>
          <p:nvPr/>
        </p:nvSpPr>
        <p:spPr>
          <a:xfrm>
            <a:off x="382100" y="1478675"/>
            <a:ext cx="2630400" cy="20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Barlow"/>
                <a:ea typeface="Barlow"/>
                <a:cs typeface="Barlow"/>
                <a:sym typeface="Barlow"/>
              </a:rPr>
              <a:t>The Challenge:</a:t>
            </a:r>
            <a:endParaRPr b="1">
              <a:solidFill>
                <a:schemeClr val="dk1"/>
              </a:solidFill>
              <a:latin typeface="Barlow"/>
              <a:ea typeface="Barlow"/>
              <a:cs typeface="Barlow"/>
              <a:sym typeface="Barlow"/>
            </a:endParaRPr>
          </a:p>
          <a:p>
            <a:pPr indent="0" lvl="0" marL="0" rtl="0" algn="l">
              <a:spcBef>
                <a:spcPts val="0"/>
              </a:spcBef>
              <a:spcAft>
                <a:spcPts val="0"/>
              </a:spcAft>
              <a:buNone/>
            </a:pPr>
            <a:r>
              <a:t/>
            </a:r>
            <a:endParaRPr b="1">
              <a:solidFill>
                <a:schemeClr val="dk1"/>
              </a:solidFill>
              <a:latin typeface="Barlow"/>
              <a:ea typeface="Barlow"/>
              <a:cs typeface="Barlow"/>
              <a:sym typeface="Barlow"/>
            </a:endParaRPr>
          </a:p>
          <a:p>
            <a:pPr indent="-304800" lvl="0" marL="457200" rtl="0" algn="l">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Diabetes affects </a:t>
            </a:r>
            <a:r>
              <a:rPr lang="en" sz="1200">
                <a:solidFill>
                  <a:schemeClr val="dk1"/>
                </a:solidFill>
                <a:latin typeface="Barlow"/>
                <a:ea typeface="Barlow"/>
                <a:cs typeface="Barlow"/>
                <a:sym typeface="Barlow"/>
              </a:rPr>
              <a:t>over</a:t>
            </a:r>
            <a:r>
              <a:rPr lang="en" sz="1200">
                <a:solidFill>
                  <a:schemeClr val="dk1"/>
                </a:solidFill>
                <a:latin typeface="Barlow"/>
                <a:ea typeface="Barlow"/>
                <a:cs typeface="Barlow"/>
                <a:sym typeface="Barlow"/>
              </a:rPr>
              <a:t> 10% of the population.</a:t>
            </a:r>
            <a:endParaRPr sz="1200">
              <a:solidFill>
                <a:schemeClr val="dk1"/>
              </a:solidFill>
              <a:latin typeface="Barlow"/>
              <a:ea typeface="Barlow"/>
              <a:cs typeface="Barlow"/>
              <a:sym typeface="Barlow"/>
            </a:endParaRPr>
          </a:p>
          <a:p>
            <a:pPr indent="0" lvl="0" marL="457200" rtl="0" algn="l">
              <a:spcBef>
                <a:spcPts val="0"/>
              </a:spcBef>
              <a:spcAft>
                <a:spcPts val="0"/>
              </a:spcAft>
              <a:buNone/>
            </a:pPr>
            <a:r>
              <a:t/>
            </a:r>
            <a:endParaRPr sz="1200">
              <a:solidFill>
                <a:schemeClr val="dk1"/>
              </a:solidFill>
              <a:latin typeface="Barlow"/>
              <a:ea typeface="Barlow"/>
              <a:cs typeface="Barlow"/>
              <a:sym typeface="Barlow"/>
            </a:endParaRPr>
          </a:p>
          <a:p>
            <a:pPr indent="-304800" lvl="0" marL="457200" rtl="0" algn="l">
              <a:lnSpc>
                <a:spcPct val="115000"/>
              </a:lnSpc>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Self-management is crucial but often challenging.</a:t>
            </a:r>
            <a:endParaRPr sz="1200">
              <a:solidFill>
                <a:schemeClr val="dk1"/>
              </a:solidFill>
              <a:latin typeface="Barlow"/>
              <a:ea typeface="Barlow"/>
              <a:cs typeface="Barlow"/>
              <a:sym typeface="Barlow"/>
            </a:endParaRPr>
          </a:p>
          <a:p>
            <a:pPr indent="0" lvl="0" marL="457200" rtl="0" algn="l">
              <a:lnSpc>
                <a:spcPct val="115000"/>
              </a:lnSpc>
              <a:spcBef>
                <a:spcPts val="0"/>
              </a:spcBef>
              <a:spcAft>
                <a:spcPts val="0"/>
              </a:spcAft>
              <a:buNone/>
            </a:pPr>
            <a:r>
              <a:t/>
            </a:r>
            <a:endParaRPr sz="1200">
              <a:solidFill>
                <a:schemeClr val="dk1"/>
              </a:solidFill>
              <a:latin typeface="Barlow"/>
              <a:ea typeface="Barlow"/>
              <a:cs typeface="Barlow"/>
              <a:sym typeface="Barlow"/>
            </a:endParaRPr>
          </a:p>
          <a:p>
            <a:pPr indent="-304800" lvl="0" marL="457200" rtl="0" algn="l">
              <a:lnSpc>
                <a:spcPct val="115000"/>
              </a:lnSpc>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Patient apathy significantly impacts successful management.</a:t>
            </a:r>
            <a:endParaRPr sz="1200">
              <a:solidFill>
                <a:schemeClr val="dk1"/>
              </a:solidFill>
              <a:latin typeface="Barlow"/>
              <a:ea typeface="Barlow"/>
              <a:cs typeface="Barlow"/>
              <a:sym typeface="Barlow"/>
            </a:endParaRPr>
          </a:p>
          <a:p>
            <a:pPr indent="0" lvl="0" marL="0" rtl="0" algn="l">
              <a:spcBef>
                <a:spcPts val="0"/>
              </a:spcBef>
              <a:spcAft>
                <a:spcPts val="0"/>
              </a:spcAft>
              <a:buNone/>
            </a:pPr>
            <a:r>
              <a:t/>
            </a:r>
            <a:endParaRPr b="1">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sp>
        <p:nvSpPr>
          <p:cNvPr id="937" name="Google Shape;937;p39"/>
          <p:cNvSpPr txBox="1"/>
          <p:nvPr/>
        </p:nvSpPr>
        <p:spPr>
          <a:xfrm>
            <a:off x="3048000" y="1478675"/>
            <a:ext cx="2808000" cy="231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Barlow"/>
                <a:ea typeface="Barlow"/>
                <a:cs typeface="Barlow"/>
                <a:sym typeface="Barlow"/>
              </a:rPr>
              <a:t>Our Approach:</a:t>
            </a:r>
            <a:endParaRPr b="1" sz="1300">
              <a:solidFill>
                <a:schemeClr val="dk1"/>
              </a:solidFill>
              <a:latin typeface="Barlow"/>
              <a:ea typeface="Barlow"/>
              <a:cs typeface="Barlow"/>
              <a:sym typeface="Barlow"/>
            </a:endParaRPr>
          </a:p>
          <a:p>
            <a:pPr indent="0" lvl="0" marL="0" rtl="0" algn="l">
              <a:spcBef>
                <a:spcPts val="0"/>
              </a:spcBef>
              <a:spcAft>
                <a:spcPts val="0"/>
              </a:spcAft>
              <a:buNone/>
            </a:pPr>
            <a:r>
              <a:t/>
            </a:r>
            <a:endParaRPr b="1" sz="1300">
              <a:solidFill>
                <a:schemeClr val="dk1"/>
              </a:solidFill>
              <a:latin typeface="Barlow"/>
              <a:ea typeface="Barlow"/>
              <a:cs typeface="Barlow"/>
              <a:sym typeface="Barlow"/>
            </a:endParaRPr>
          </a:p>
          <a:p>
            <a:pPr indent="-311150" lvl="0" marL="457200" rtl="0" algn="l">
              <a:lnSpc>
                <a:spcPct val="115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Develop a predictive machine learning model using NHANES data.</a:t>
            </a:r>
            <a:endParaRPr sz="1300">
              <a:solidFill>
                <a:schemeClr val="dk1"/>
              </a:solidFill>
              <a:latin typeface="Barlow"/>
              <a:ea typeface="Barlow"/>
              <a:cs typeface="Barlow"/>
              <a:sym typeface="Barlow"/>
            </a:endParaRPr>
          </a:p>
          <a:p>
            <a:pPr indent="0" lvl="0" marL="457200" rtl="0" algn="l">
              <a:lnSpc>
                <a:spcPct val="115000"/>
              </a:lnSpc>
              <a:spcBef>
                <a:spcPts val="0"/>
              </a:spcBef>
              <a:spcAft>
                <a:spcPts val="0"/>
              </a:spcAft>
              <a:buNone/>
            </a:pPr>
            <a:r>
              <a:t/>
            </a:r>
            <a:endParaRPr sz="1300">
              <a:solidFill>
                <a:schemeClr val="dk1"/>
              </a:solidFill>
              <a:latin typeface="Barlow"/>
              <a:ea typeface="Barlow"/>
              <a:cs typeface="Barlow"/>
              <a:sym typeface="Barlow"/>
            </a:endParaRPr>
          </a:p>
          <a:p>
            <a:pPr indent="-311150" lvl="0" marL="457200" rtl="0" algn="l">
              <a:lnSpc>
                <a:spcPct val="115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Identify high-risk individuals for self-care detachment.</a:t>
            </a:r>
            <a:endParaRPr sz="1300">
              <a:solidFill>
                <a:schemeClr val="dk1"/>
              </a:solidFill>
              <a:latin typeface="Barlow"/>
              <a:ea typeface="Barlow"/>
              <a:cs typeface="Barlow"/>
              <a:sym typeface="Barlow"/>
            </a:endParaRPr>
          </a:p>
          <a:p>
            <a:pPr indent="0" lvl="0" marL="457200" rtl="0" algn="l">
              <a:lnSpc>
                <a:spcPct val="115000"/>
              </a:lnSpc>
              <a:spcBef>
                <a:spcPts val="0"/>
              </a:spcBef>
              <a:spcAft>
                <a:spcPts val="0"/>
              </a:spcAft>
              <a:buNone/>
            </a:pPr>
            <a:r>
              <a:t/>
            </a:r>
            <a:endParaRPr sz="1300">
              <a:solidFill>
                <a:schemeClr val="dk1"/>
              </a:solidFill>
              <a:latin typeface="Barlow"/>
              <a:ea typeface="Barlow"/>
              <a:cs typeface="Barlow"/>
              <a:sym typeface="Barlow"/>
            </a:endParaRPr>
          </a:p>
          <a:p>
            <a:pPr indent="-311150" lvl="0" marL="457200" rtl="0" algn="l">
              <a:lnSpc>
                <a:spcPct val="115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Determine key factors contributing to patient apathy</a:t>
            </a:r>
            <a:endParaRPr sz="1300">
              <a:solidFill>
                <a:schemeClr val="dk1"/>
              </a:solidFill>
              <a:latin typeface="Barlow"/>
              <a:ea typeface="Barlow"/>
              <a:cs typeface="Barlow"/>
              <a:sym typeface="Barlow"/>
            </a:endParaRPr>
          </a:p>
          <a:p>
            <a:pPr indent="0" lvl="0" marL="0" rtl="0" algn="l">
              <a:spcBef>
                <a:spcPts val="0"/>
              </a:spcBef>
              <a:spcAft>
                <a:spcPts val="0"/>
              </a:spcAft>
              <a:buNone/>
            </a:pPr>
            <a:r>
              <a:t/>
            </a:r>
            <a:endParaRPr b="1" sz="1300">
              <a:solidFill>
                <a:schemeClr val="dk1"/>
              </a:solidFill>
              <a:latin typeface="Barlow"/>
              <a:ea typeface="Barlow"/>
              <a:cs typeface="Barlow"/>
              <a:sym typeface="Barlow"/>
            </a:endParaRPr>
          </a:p>
        </p:txBody>
      </p:sp>
      <p:sp>
        <p:nvSpPr>
          <p:cNvPr id="938" name="Google Shape;938;p39"/>
          <p:cNvSpPr txBox="1"/>
          <p:nvPr/>
        </p:nvSpPr>
        <p:spPr>
          <a:xfrm>
            <a:off x="6167100" y="1478675"/>
            <a:ext cx="2630400" cy="216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Barlow"/>
                <a:ea typeface="Barlow"/>
                <a:cs typeface="Barlow"/>
                <a:sym typeface="Barlow"/>
              </a:rPr>
              <a:t>Impact:</a:t>
            </a:r>
            <a:endParaRPr b="1" sz="1300">
              <a:solidFill>
                <a:schemeClr val="dk1"/>
              </a:solidFill>
              <a:latin typeface="Barlow"/>
              <a:ea typeface="Barlow"/>
              <a:cs typeface="Barlow"/>
              <a:sym typeface="Barlow"/>
            </a:endParaRPr>
          </a:p>
          <a:p>
            <a:pPr indent="0" lvl="0" marL="0" rtl="0" algn="l">
              <a:spcBef>
                <a:spcPts val="0"/>
              </a:spcBef>
              <a:spcAft>
                <a:spcPts val="0"/>
              </a:spcAft>
              <a:buNone/>
            </a:pPr>
            <a:r>
              <a:t/>
            </a:r>
            <a:endParaRPr b="1" sz="1300">
              <a:solidFill>
                <a:schemeClr val="dk1"/>
              </a:solidFill>
              <a:latin typeface="Barlow"/>
              <a:ea typeface="Barlow"/>
              <a:cs typeface="Barlow"/>
              <a:sym typeface="Barlow"/>
            </a:endParaRPr>
          </a:p>
          <a:p>
            <a:pPr indent="-304800" lvl="0" marL="457200" rtl="0" algn="l">
              <a:lnSpc>
                <a:spcPct val="115000"/>
              </a:lnSpc>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Medical costs for people with diabetes are more than twice as high as for people who don't have diabetes.</a:t>
            </a:r>
            <a:endParaRPr sz="1200">
              <a:solidFill>
                <a:schemeClr val="dk1"/>
              </a:solidFill>
              <a:latin typeface="Barlow"/>
              <a:ea typeface="Barlow"/>
              <a:cs typeface="Barlow"/>
              <a:sym typeface="Barlow"/>
            </a:endParaRPr>
          </a:p>
          <a:p>
            <a:pPr indent="0" lvl="0" marL="457200" rtl="0" algn="l">
              <a:lnSpc>
                <a:spcPct val="115000"/>
              </a:lnSpc>
              <a:spcBef>
                <a:spcPts val="0"/>
              </a:spcBef>
              <a:spcAft>
                <a:spcPts val="0"/>
              </a:spcAft>
              <a:buNone/>
            </a:pPr>
            <a:r>
              <a:t/>
            </a:r>
            <a:endParaRPr sz="1200">
              <a:solidFill>
                <a:schemeClr val="dk1"/>
              </a:solidFill>
              <a:latin typeface="Barlow"/>
              <a:ea typeface="Barlow"/>
              <a:cs typeface="Barlow"/>
              <a:sym typeface="Barlow"/>
            </a:endParaRPr>
          </a:p>
          <a:p>
            <a:pPr indent="-304800" lvl="0" marL="457200" rtl="0" algn="l">
              <a:lnSpc>
                <a:spcPct val="115000"/>
              </a:lnSpc>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Medical costs and lost work and wages for people with diagnosed diabetes total $413 billion yearly.</a:t>
            </a:r>
            <a:endParaRPr b="1" sz="1300">
              <a:solidFill>
                <a:schemeClr val="dk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Research Question &amp; Stakeholders</a:t>
            </a:r>
            <a:endParaRPr sz="2800"/>
          </a:p>
        </p:txBody>
      </p:sp>
      <p:sp>
        <p:nvSpPr>
          <p:cNvPr id="944" name="Google Shape;944;p40"/>
          <p:cNvSpPr txBox="1"/>
          <p:nvPr>
            <p:ph idx="1" type="subTitle"/>
          </p:nvPr>
        </p:nvSpPr>
        <p:spPr>
          <a:xfrm>
            <a:off x="3948075" y="1017725"/>
            <a:ext cx="4325400" cy="2868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t>Our</a:t>
            </a:r>
            <a:r>
              <a:rPr b="1" lang="en" u="sng"/>
              <a:t> primary stakeholders:</a:t>
            </a:r>
            <a:endParaRPr b="1" u="sng"/>
          </a:p>
          <a:p>
            <a:pPr indent="0" lvl="0" marL="0" rtl="0" algn="l">
              <a:lnSpc>
                <a:spcPct val="115000"/>
              </a:lnSpc>
              <a:spcBef>
                <a:spcPts val="0"/>
              </a:spcBef>
              <a:spcAft>
                <a:spcPts val="0"/>
              </a:spcAft>
              <a:buNone/>
            </a:pPr>
            <a:r>
              <a:t/>
            </a:r>
            <a:endParaRPr b="1" u="sng"/>
          </a:p>
          <a:p>
            <a:pPr indent="-304800" lvl="0" marL="457200" rtl="0" algn="l">
              <a:lnSpc>
                <a:spcPct val="115000"/>
              </a:lnSpc>
              <a:spcBef>
                <a:spcPts val="0"/>
              </a:spcBef>
              <a:spcAft>
                <a:spcPts val="0"/>
              </a:spcAft>
              <a:buSzPts val="1200"/>
              <a:buChar char="●"/>
            </a:pPr>
            <a:r>
              <a:rPr b="1" lang="en"/>
              <a:t>Healthcare providers</a:t>
            </a:r>
            <a:r>
              <a:rPr lang="en"/>
              <a:t>: Will enhance their ability to identify high-risk patients early and provide targeted support.</a:t>
            </a:r>
            <a:endParaRPr/>
          </a:p>
          <a:p>
            <a:pPr indent="-304800" lvl="0" marL="457200" rtl="0" algn="l">
              <a:lnSpc>
                <a:spcPct val="115000"/>
              </a:lnSpc>
              <a:spcBef>
                <a:spcPts val="0"/>
              </a:spcBef>
              <a:spcAft>
                <a:spcPts val="0"/>
              </a:spcAft>
              <a:buSzPts val="1200"/>
              <a:buChar char="●"/>
            </a:pPr>
            <a:r>
              <a:rPr b="1" lang="en"/>
              <a:t>Patients</a:t>
            </a:r>
            <a:r>
              <a:rPr lang="en"/>
              <a:t>: Improved prediction and personalized care strategies for better health outcomes and quality of life.</a:t>
            </a:r>
            <a:endParaRPr/>
          </a:p>
          <a:p>
            <a:pPr indent="-304800" lvl="0" marL="457200" rtl="0" algn="l">
              <a:lnSpc>
                <a:spcPct val="115000"/>
              </a:lnSpc>
              <a:spcBef>
                <a:spcPts val="0"/>
              </a:spcBef>
              <a:spcAft>
                <a:spcPts val="0"/>
              </a:spcAft>
              <a:buSzPts val="1200"/>
              <a:buChar char="●"/>
            </a:pPr>
            <a:r>
              <a:rPr b="1" lang="en"/>
              <a:t>Public health officials and policymakers</a:t>
            </a:r>
            <a:r>
              <a:rPr lang="en"/>
              <a:t>:  Inform resource allocation and community-level interventions.</a:t>
            </a:r>
            <a:endParaRPr/>
          </a:p>
          <a:p>
            <a:pPr indent="-304800" lvl="0" marL="457200" rtl="0" algn="l">
              <a:lnSpc>
                <a:spcPct val="115000"/>
              </a:lnSpc>
              <a:spcBef>
                <a:spcPts val="0"/>
              </a:spcBef>
              <a:spcAft>
                <a:spcPts val="0"/>
              </a:spcAft>
              <a:buSzPts val="1200"/>
              <a:buChar char="●"/>
            </a:pPr>
            <a:r>
              <a:rPr b="1" lang="en"/>
              <a:t>Health insurance companies</a:t>
            </a:r>
            <a:r>
              <a:rPr lang="en"/>
              <a:t>: More cost-effective care strategies.</a:t>
            </a:r>
            <a:endParaRPr/>
          </a:p>
          <a:p>
            <a:pPr indent="-304800" lvl="0" marL="457200" rtl="0" algn="l">
              <a:lnSpc>
                <a:spcPct val="115000"/>
              </a:lnSpc>
              <a:spcBef>
                <a:spcPts val="0"/>
              </a:spcBef>
              <a:spcAft>
                <a:spcPts val="0"/>
              </a:spcAft>
              <a:buSzPts val="1200"/>
              <a:buChar char="●"/>
            </a:pPr>
            <a:r>
              <a:rPr b="1" lang="en"/>
              <a:t>Researchers</a:t>
            </a:r>
            <a:r>
              <a:rPr lang="en"/>
              <a:t>: Broader understanding of patient behavior in chronic disease management.</a:t>
            </a:r>
            <a:endParaRPr/>
          </a:p>
          <a:p>
            <a:pPr indent="0" lvl="0" marL="0" rtl="0" algn="l">
              <a:spcBef>
                <a:spcPts val="0"/>
              </a:spcBef>
              <a:spcAft>
                <a:spcPts val="0"/>
              </a:spcAft>
              <a:buNone/>
            </a:pPr>
            <a:r>
              <a:t/>
            </a:r>
            <a:endParaRPr/>
          </a:p>
        </p:txBody>
      </p:sp>
      <p:sp>
        <p:nvSpPr>
          <p:cNvPr id="945" name="Google Shape;945;p40"/>
          <p:cNvSpPr txBox="1"/>
          <p:nvPr/>
        </p:nvSpPr>
        <p:spPr>
          <a:xfrm>
            <a:off x="378375" y="1089200"/>
            <a:ext cx="3504600" cy="304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chemeClr val="dk1"/>
                </a:solidFill>
                <a:latin typeface="Barlow"/>
                <a:ea typeface="Barlow"/>
                <a:cs typeface="Barlow"/>
                <a:sym typeface="Barlow"/>
              </a:rPr>
              <a:t>Our research questions:</a:t>
            </a:r>
            <a:endParaRPr b="1" u="sng">
              <a:solidFill>
                <a:schemeClr val="dk1"/>
              </a:solidFill>
              <a:latin typeface="Barlow"/>
              <a:ea typeface="Barlow"/>
              <a:cs typeface="Barlow"/>
              <a:sym typeface="Barlow"/>
            </a:endParaRPr>
          </a:p>
          <a:p>
            <a:pPr indent="0" lvl="0" marL="0" rtl="0" algn="ctr">
              <a:lnSpc>
                <a:spcPct val="115000"/>
              </a:lnSpc>
              <a:spcBef>
                <a:spcPts val="0"/>
              </a:spcBef>
              <a:spcAft>
                <a:spcPts val="0"/>
              </a:spcAft>
              <a:buNone/>
            </a:pPr>
            <a:r>
              <a:t/>
            </a:r>
            <a:endParaRPr b="1" u="sng">
              <a:solidFill>
                <a:schemeClr val="dk1"/>
              </a:solidFill>
              <a:latin typeface="Barlow"/>
              <a:ea typeface="Barlow"/>
              <a:cs typeface="Barlow"/>
              <a:sym typeface="Barlow"/>
            </a:endParaRPr>
          </a:p>
          <a:p>
            <a:pPr indent="-311150" lvl="0" marL="457200" rtl="0" algn="l">
              <a:lnSpc>
                <a:spcPct val="115000"/>
              </a:lnSpc>
              <a:spcBef>
                <a:spcPts val="0"/>
              </a:spcBef>
              <a:spcAft>
                <a:spcPts val="0"/>
              </a:spcAft>
              <a:buClr>
                <a:schemeClr val="dk1"/>
              </a:buClr>
              <a:buSzPts val="1300"/>
              <a:buFont typeface="Barlow"/>
              <a:buChar char="●"/>
            </a:pPr>
            <a:r>
              <a:rPr i="1" lang="en" sz="1300">
                <a:solidFill>
                  <a:schemeClr val="dk1"/>
                </a:solidFill>
                <a:latin typeface="Barlow"/>
                <a:ea typeface="Barlow"/>
                <a:cs typeface="Barlow"/>
                <a:sym typeface="Barlow"/>
              </a:rPr>
              <a:t>Can we predict high-risk patients using machine learning?</a:t>
            </a:r>
            <a:endParaRPr i="1" sz="13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300">
              <a:solidFill>
                <a:schemeClr val="dk1"/>
              </a:solidFill>
              <a:latin typeface="Barlow"/>
              <a:ea typeface="Barlow"/>
              <a:cs typeface="Barlow"/>
              <a:sym typeface="Barlow"/>
            </a:endParaRPr>
          </a:p>
          <a:p>
            <a:pPr indent="-311150" lvl="0" marL="457200" rtl="0" algn="l">
              <a:lnSpc>
                <a:spcPct val="115000"/>
              </a:lnSpc>
              <a:spcBef>
                <a:spcPts val="0"/>
              </a:spcBef>
              <a:spcAft>
                <a:spcPts val="0"/>
              </a:spcAft>
              <a:buClr>
                <a:schemeClr val="dk1"/>
              </a:buClr>
              <a:buSzPts val="1300"/>
              <a:buFont typeface="Barlow"/>
              <a:buChar char="●"/>
            </a:pPr>
            <a:r>
              <a:rPr i="1" lang="en" sz="1300">
                <a:solidFill>
                  <a:schemeClr val="dk1"/>
                </a:solidFill>
                <a:latin typeface="Barlow"/>
                <a:ea typeface="Barlow"/>
                <a:cs typeface="Barlow"/>
                <a:sym typeface="Barlow"/>
              </a:rPr>
              <a:t>What are the most significant factors contributing to patient apathy in diabetes management?</a:t>
            </a:r>
            <a:endParaRPr i="1" sz="13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300">
              <a:solidFill>
                <a:schemeClr val="dk1"/>
              </a:solidFill>
              <a:latin typeface="Barlow"/>
              <a:ea typeface="Barlow"/>
              <a:cs typeface="Barlow"/>
              <a:sym typeface="Barlow"/>
            </a:endParaRPr>
          </a:p>
          <a:p>
            <a:pPr indent="-311150" lvl="0" marL="457200" rtl="0" algn="l">
              <a:lnSpc>
                <a:spcPct val="115000"/>
              </a:lnSpc>
              <a:spcBef>
                <a:spcPts val="0"/>
              </a:spcBef>
              <a:spcAft>
                <a:spcPts val="0"/>
              </a:spcAft>
              <a:buClr>
                <a:schemeClr val="dk1"/>
              </a:buClr>
              <a:buSzPts val="1300"/>
              <a:buFont typeface="Barlow"/>
              <a:buChar char="●"/>
            </a:pPr>
            <a:r>
              <a:rPr i="1" lang="en" sz="1300">
                <a:solidFill>
                  <a:schemeClr val="dk1"/>
                </a:solidFill>
                <a:latin typeface="Barlow"/>
                <a:ea typeface="Barlow"/>
                <a:cs typeface="Barlow"/>
                <a:sym typeface="Barlow"/>
              </a:rPr>
              <a:t>How can we translate insights into actionable strategies?</a:t>
            </a:r>
            <a:endParaRPr i="1" sz="1300">
              <a:solidFill>
                <a:schemeClr val="dk1"/>
              </a:solidFill>
              <a:latin typeface="Barlow"/>
              <a:ea typeface="Barlow"/>
              <a:cs typeface="Barlow"/>
              <a:sym typeface="Barlow"/>
            </a:endParaRPr>
          </a:p>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41"/>
          <p:cNvSpPr txBox="1"/>
          <p:nvPr>
            <p:ph type="title"/>
          </p:nvPr>
        </p:nvSpPr>
        <p:spPr>
          <a:xfrm>
            <a:off x="2085025" y="1564950"/>
            <a:ext cx="41583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Selection</a:t>
            </a:r>
            <a:endParaRPr/>
          </a:p>
        </p:txBody>
      </p:sp>
      <p:sp>
        <p:nvSpPr>
          <p:cNvPr id="951" name="Google Shape;951;p41"/>
          <p:cNvSpPr txBox="1"/>
          <p:nvPr>
            <p:ph idx="2" type="title"/>
          </p:nvPr>
        </p:nvSpPr>
        <p:spPr>
          <a:xfrm>
            <a:off x="1050075" y="1564950"/>
            <a:ext cx="969000" cy="15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952" name="Google Shape;952;p41"/>
          <p:cNvGrpSpPr/>
          <p:nvPr/>
        </p:nvGrpSpPr>
        <p:grpSpPr>
          <a:xfrm flipH="1">
            <a:off x="6775879" y="3868746"/>
            <a:ext cx="3599787" cy="1044104"/>
            <a:chOff x="-1431671" y="656496"/>
            <a:chExt cx="3599787" cy="1044104"/>
          </a:xfrm>
        </p:grpSpPr>
        <p:grpSp>
          <p:nvGrpSpPr>
            <p:cNvPr id="953" name="Google Shape;953;p41"/>
            <p:cNvGrpSpPr/>
            <p:nvPr/>
          </p:nvGrpSpPr>
          <p:grpSpPr>
            <a:xfrm>
              <a:off x="-368508" y="1432892"/>
              <a:ext cx="1567047" cy="45661"/>
              <a:chOff x="1754675" y="2661275"/>
              <a:chExt cx="1945675" cy="56700"/>
            </a:xfrm>
          </p:grpSpPr>
          <p:cxnSp>
            <p:nvCxnSpPr>
              <p:cNvPr id="954" name="Google Shape;954;p41"/>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955" name="Google Shape;955;p4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41"/>
            <p:cNvGrpSpPr/>
            <p:nvPr/>
          </p:nvGrpSpPr>
          <p:grpSpPr>
            <a:xfrm>
              <a:off x="-766480" y="1564412"/>
              <a:ext cx="1561280" cy="136187"/>
              <a:chOff x="1754675" y="2824000"/>
              <a:chExt cx="4728285" cy="412439"/>
            </a:xfrm>
          </p:grpSpPr>
          <p:sp>
            <p:nvSpPr>
              <p:cNvPr id="957" name="Google Shape;957;p4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958" name="Google Shape;958;p4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41"/>
            <p:cNvGrpSpPr/>
            <p:nvPr/>
          </p:nvGrpSpPr>
          <p:grpSpPr>
            <a:xfrm>
              <a:off x="-1431671" y="1201087"/>
              <a:ext cx="3070084" cy="102364"/>
              <a:chOff x="1779150" y="2604263"/>
              <a:chExt cx="3811875" cy="127113"/>
            </a:xfrm>
          </p:grpSpPr>
          <p:sp>
            <p:nvSpPr>
              <p:cNvPr id="960" name="Google Shape;960;p41"/>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961" name="Google Shape;961;p41"/>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41"/>
            <p:cNvGrpSpPr/>
            <p:nvPr/>
          </p:nvGrpSpPr>
          <p:grpSpPr>
            <a:xfrm>
              <a:off x="-856941" y="773805"/>
              <a:ext cx="2877996" cy="223763"/>
              <a:chOff x="1748550" y="2064750"/>
              <a:chExt cx="3573375" cy="277863"/>
            </a:xfrm>
          </p:grpSpPr>
          <p:sp>
            <p:nvSpPr>
              <p:cNvPr id="963" name="Google Shape;963;p41"/>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964" name="Google Shape;964;p41"/>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41"/>
            <p:cNvGrpSpPr/>
            <p:nvPr/>
          </p:nvGrpSpPr>
          <p:grpSpPr>
            <a:xfrm>
              <a:off x="-856882" y="656496"/>
              <a:ext cx="2430997" cy="185534"/>
              <a:chOff x="1748547" y="1392116"/>
              <a:chExt cx="5911958" cy="451312"/>
            </a:xfrm>
          </p:grpSpPr>
          <p:sp>
            <p:nvSpPr>
              <p:cNvPr id="966" name="Google Shape;966;p41"/>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967" name="Google Shape;967;p41"/>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41"/>
            <p:cNvGrpSpPr/>
            <p:nvPr/>
          </p:nvGrpSpPr>
          <p:grpSpPr>
            <a:xfrm>
              <a:off x="-842187" y="1064790"/>
              <a:ext cx="3010303" cy="45661"/>
              <a:chOff x="1766900" y="2869225"/>
              <a:chExt cx="3737650" cy="56700"/>
            </a:xfrm>
          </p:grpSpPr>
          <p:cxnSp>
            <p:nvCxnSpPr>
              <p:cNvPr id="969" name="Google Shape;969;p41"/>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970" name="Google Shape;970;p4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